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jpg&amp;ehk=KfmTlxPxSWHDrqkNGBO7qQ&amp;r=0&amp;pid=OfficeInsert" ContentType="image/jpeg"/>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5"/>
  </p:notesMasterIdLst>
  <p:handoutMasterIdLst>
    <p:handoutMasterId r:id="rId66"/>
  </p:handoutMasterIdLst>
  <p:sldIdLst>
    <p:sldId id="260" r:id="rId3"/>
    <p:sldId id="267" r:id="rId4"/>
    <p:sldId id="263" r:id="rId5"/>
    <p:sldId id="275" r:id="rId6"/>
    <p:sldId id="269" r:id="rId7"/>
    <p:sldId id="273" r:id="rId8"/>
    <p:sldId id="286" r:id="rId9"/>
    <p:sldId id="266" r:id="rId10"/>
    <p:sldId id="276" r:id="rId11"/>
    <p:sldId id="268" r:id="rId12"/>
    <p:sldId id="265" r:id="rId13"/>
    <p:sldId id="287" r:id="rId14"/>
    <p:sldId id="281" r:id="rId15"/>
    <p:sldId id="323" r:id="rId16"/>
    <p:sldId id="324" r:id="rId17"/>
    <p:sldId id="325" r:id="rId18"/>
    <p:sldId id="322" r:id="rId19"/>
    <p:sldId id="280" r:id="rId20"/>
    <p:sldId id="305" r:id="rId21"/>
    <p:sldId id="277" r:id="rId22"/>
    <p:sldId id="279" r:id="rId23"/>
    <p:sldId id="270" r:id="rId24"/>
    <p:sldId id="293" r:id="rId25"/>
    <p:sldId id="288" r:id="rId26"/>
    <p:sldId id="294" r:id="rId27"/>
    <p:sldId id="295" r:id="rId28"/>
    <p:sldId id="301" r:id="rId29"/>
    <p:sldId id="296" r:id="rId30"/>
    <p:sldId id="289" r:id="rId31"/>
    <p:sldId id="290" r:id="rId32"/>
    <p:sldId id="297" r:id="rId33"/>
    <p:sldId id="298" r:id="rId34"/>
    <p:sldId id="291" r:id="rId35"/>
    <p:sldId id="292" r:id="rId36"/>
    <p:sldId id="283" r:id="rId37"/>
    <p:sldId id="307" r:id="rId38"/>
    <p:sldId id="308" r:id="rId39"/>
    <p:sldId id="309" r:id="rId40"/>
    <p:sldId id="310" r:id="rId41"/>
    <p:sldId id="302" r:id="rId42"/>
    <p:sldId id="303" r:id="rId43"/>
    <p:sldId id="304" r:id="rId44"/>
    <p:sldId id="311" r:id="rId45"/>
    <p:sldId id="312" r:id="rId46"/>
    <p:sldId id="313" r:id="rId47"/>
    <p:sldId id="314" r:id="rId48"/>
    <p:sldId id="315" r:id="rId49"/>
    <p:sldId id="316" r:id="rId50"/>
    <p:sldId id="318" r:id="rId51"/>
    <p:sldId id="319" r:id="rId52"/>
    <p:sldId id="320" r:id="rId53"/>
    <p:sldId id="321" r:id="rId54"/>
    <p:sldId id="264" r:id="rId55"/>
    <p:sldId id="317" r:id="rId56"/>
    <p:sldId id="326" r:id="rId57"/>
    <p:sldId id="327" r:id="rId58"/>
    <p:sldId id="328" r:id="rId59"/>
    <p:sldId id="278" r:id="rId60"/>
    <p:sldId id="299" r:id="rId61"/>
    <p:sldId id="300" r:id="rId62"/>
    <p:sldId id="334" r:id="rId63"/>
    <p:sldId id="285" r:id="rId64"/>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1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80"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CH"/>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60"/>
      <c:rotY val="80"/>
      <c:rAngAx val="0"/>
      <c:perspective val="100"/>
    </c:view3D>
    <c:floor>
      <c:thickness val="0"/>
    </c:floor>
    <c:sideWall>
      <c:thickness val="0"/>
    </c:sideWall>
    <c:backWall>
      <c:thickness val="0"/>
    </c:backWall>
    <c:plotArea>
      <c:layout>
        <c:manualLayout>
          <c:layoutTarget val="inner"/>
          <c:xMode val="edge"/>
          <c:yMode val="edge"/>
          <c:x val="8.2563776655141086E-2"/>
          <c:y val="0.10202853247792404"/>
          <c:w val="0.83487244668971783"/>
          <c:h val="0.80810560646479501"/>
        </c:manualLayout>
      </c:layout>
      <c:pie3DChart>
        <c:varyColors val="1"/>
        <c:ser>
          <c:idx val="0"/>
          <c:order val="0"/>
          <c:explosion val="25"/>
          <c:dLbls>
            <c:dLbl>
              <c:idx val="7"/>
              <c:layout>
                <c:manualLayout>
                  <c:x val="3.6067516184279974E-2"/>
                  <c:y val="7.076376309222992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D19-4C70-A3D5-6BAF0E1C9BB7}"/>
                </c:ext>
              </c:extLst>
            </c:dLbl>
            <c:dLbl>
              <c:idx val="8"/>
              <c:layout>
                <c:manualLayout>
                  <c:x val="-2.9063268596213436E-2"/>
                  <c:y val="9.339040211994405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D19-4C70-A3D5-6BAF0E1C9BB7}"/>
                </c:ext>
              </c:extLst>
            </c:dLbl>
            <c:spPr>
              <a:noFill/>
              <a:ln>
                <a:noFill/>
              </a:ln>
              <a:effectLst/>
            </c:spPr>
            <c:txPr>
              <a:bodyPr/>
              <a:lstStyle/>
              <a:p>
                <a:pPr>
                  <a:defRPr sz="1400" b="1">
                    <a:solidFill>
                      <a:schemeClr val="tx1"/>
                    </a:solidFill>
                  </a:defRPr>
                </a:pPr>
                <a:endParaRPr lang="it-CH"/>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val>
            <c:numRef>
              <c:f>Feuil1!$A$3:$A$11</c:f>
              <c:numCache>
                <c:formatCode>General</c:formatCode>
                <c:ptCount val="9"/>
                <c:pt idx="0">
                  <c:v>163</c:v>
                </c:pt>
                <c:pt idx="1">
                  <c:v>181</c:v>
                </c:pt>
                <c:pt idx="2">
                  <c:v>190</c:v>
                </c:pt>
                <c:pt idx="3">
                  <c:v>234</c:v>
                </c:pt>
                <c:pt idx="4">
                  <c:v>261</c:v>
                </c:pt>
                <c:pt idx="5">
                  <c:v>316</c:v>
                </c:pt>
                <c:pt idx="6">
                  <c:v>368</c:v>
                </c:pt>
                <c:pt idx="7">
                  <c:v>391</c:v>
                </c:pt>
                <c:pt idx="8">
                  <c:v>591</c:v>
                </c:pt>
              </c:numCache>
            </c:numRef>
          </c:val>
          <c:extLst xmlns:c16r2="http://schemas.microsoft.com/office/drawing/2015/06/chart">
            <c:ext xmlns:c16="http://schemas.microsoft.com/office/drawing/2014/chart" uri="{C3380CC4-5D6E-409C-BE32-E72D297353CC}">
              <c16:uniqueId val="{00000002-3D19-4C70-A3D5-6BAF0E1C9BB7}"/>
            </c:ext>
          </c:extLst>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3AAC5F-4D55-4207-8C97-FDFEFC889DCD}" type="doc">
      <dgm:prSet loTypeId="urn:microsoft.com/office/officeart/2005/8/layout/orgChart1" loCatId="hierarchy" qsTypeId="urn:microsoft.com/office/officeart/2005/8/quickstyle/3d6" qsCatId="3D" csTypeId="urn:microsoft.com/office/officeart/2005/8/colors/colorful1" csCatId="colorful" phldr="1"/>
      <dgm:spPr/>
      <dgm:t>
        <a:bodyPr/>
        <a:lstStyle/>
        <a:p>
          <a:endParaRPr lang="fr-CH"/>
        </a:p>
      </dgm:t>
    </dgm:pt>
    <dgm:pt modelId="{ED0F53EA-5C8D-4520-BDB7-322E45CDE6D0}">
      <dgm:prSet phldrT="[Texte]" custT="1"/>
      <dgm:spPr/>
      <dgm:t>
        <a:bodyPr/>
        <a:lstStyle/>
        <a:p>
          <a:r>
            <a:rPr lang="fr-CH" sz="1800" dirty="0"/>
            <a:t>Commission concordataire latine</a:t>
          </a:r>
        </a:p>
      </dgm:t>
    </dgm:pt>
    <dgm:pt modelId="{C4A33CF5-D28B-4173-9017-52B2345F6F80}" type="parTrans" cxnId="{213E8DD9-9219-452F-89A1-D3C8E162A317}">
      <dgm:prSet/>
      <dgm:spPr/>
      <dgm:t>
        <a:bodyPr/>
        <a:lstStyle/>
        <a:p>
          <a:endParaRPr lang="fr-CH" sz="1800"/>
        </a:p>
      </dgm:t>
    </dgm:pt>
    <dgm:pt modelId="{169706BF-FA9B-4D3A-A698-E51107914F23}" type="sibTrans" cxnId="{213E8DD9-9219-452F-89A1-D3C8E162A317}">
      <dgm:prSet/>
      <dgm:spPr/>
      <dgm:t>
        <a:bodyPr/>
        <a:lstStyle/>
        <a:p>
          <a:endParaRPr lang="fr-CH" sz="1800"/>
        </a:p>
      </dgm:t>
    </dgm:pt>
    <dgm:pt modelId="{055F6BE4-5D07-4529-AB9C-EA908856B009}">
      <dgm:prSet phldrT="[Texte]" custT="1"/>
      <dgm:spPr/>
      <dgm:t>
        <a:bodyPr/>
        <a:lstStyle/>
        <a:p>
          <a:r>
            <a:rPr lang="fr-CH" sz="1800" dirty="0"/>
            <a:t>Conférence latine des autorités d’exécution</a:t>
          </a:r>
        </a:p>
      </dgm:t>
    </dgm:pt>
    <dgm:pt modelId="{1D6C2BC1-13E3-4D15-8E00-10FC47F8B4CD}" type="parTrans" cxnId="{599CA0B2-6F57-4283-AE00-C81D3A09FB8D}">
      <dgm:prSet/>
      <dgm:spPr/>
      <dgm:t>
        <a:bodyPr/>
        <a:lstStyle/>
        <a:p>
          <a:endParaRPr lang="fr-CH" sz="1800"/>
        </a:p>
      </dgm:t>
    </dgm:pt>
    <dgm:pt modelId="{C28E4556-5B52-445E-9F2C-B40E19DB62DB}" type="sibTrans" cxnId="{599CA0B2-6F57-4283-AE00-C81D3A09FB8D}">
      <dgm:prSet/>
      <dgm:spPr/>
      <dgm:t>
        <a:bodyPr/>
        <a:lstStyle/>
        <a:p>
          <a:endParaRPr lang="fr-CH" sz="1800"/>
        </a:p>
      </dgm:t>
    </dgm:pt>
    <dgm:pt modelId="{CB3A5941-206C-480B-BEFC-9AB22EDB0BF7}">
      <dgm:prSet phldrT="[Texte]" custT="1"/>
      <dgm:spPr/>
      <dgm:t>
        <a:bodyPr/>
        <a:lstStyle/>
        <a:p>
          <a:r>
            <a:rPr lang="fr-CH" sz="1700" dirty="0"/>
            <a:t>Conférence latine des directeurs d’établissements concordataires</a:t>
          </a:r>
        </a:p>
      </dgm:t>
    </dgm:pt>
    <dgm:pt modelId="{548F75BD-55DB-4787-9481-0B218F50419D}" type="parTrans" cxnId="{74B95877-1845-4934-88F4-7372AB0478C1}">
      <dgm:prSet/>
      <dgm:spPr/>
      <dgm:t>
        <a:bodyPr/>
        <a:lstStyle/>
        <a:p>
          <a:endParaRPr lang="fr-CH" sz="1800"/>
        </a:p>
      </dgm:t>
    </dgm:pt>
    <dgm:pt modelId="{061F5856-9599-4A1E-AFDF-853B303846CF}" type="sibTrans" cxnId="{74B95877-1845-4934-88F4-7372AB0478C1}">
      <dgm:prSet/>
      <dgm:spPr/>
      <dgm:t>
        <a:bodyPr/>
        <a:lstStyle/>
        <a:p>
          <a:endParaRPr lang="fr-CH" sz="1800"/>
        </a:p>
      </dgm:t>
    </dgm:pt>
    <dgm:pt modelId="{8E760C9C-84CA-4297-8E1B-C2AA26BE6549}">
      <dgm:prSet phldrT="[Texte]" custT="1"/>
      <dgm:spPr>
        <a:solidFill>
          <a:schemeClr val="accent3">
            <a:lumMod val="75000"/>
          </a:schemeClr>
        </a:solidFill>
      </dgm:spPr>
      <dgm:t>
        <a:bodyPr/>
        <a:lstStyle/>
        <a:p>
          <a:r>
            <a:rPr lang="fr-CH" sz="1800" dirty="0"/>
            <a:t>Groupes de travail</a:t>
          </a:r>
        </a:p>
        <a:p>
          <a:r>
            <a:rPr lang="fr-CH" sz="1800" dirty="0"/>
            <a:t>permanents et ad hoc</a:t>
          </a:r>
        </a:p>
      </dgm:t>
    </dgm:pt>
    <dgm:pt modelId="{4EA02022-2B7A-4201-BB5D-43EDD0B159DE}" type="parTrans" cxnId="{533C8878-48BF-48E0-AD96-D6150250F0BD}">
      <dgm:prSet/>
      <dgm:spPr/>
      <dgm:t>
        <a:bodyPr/>
        <a:lstStyle/>
        <a:p>
          <a:endParaRPr lang="fr-CH" sz="1800"/>
        </a:p>
      </dgm:t>
    </dgm:pt>
    <dgm:pt modelId="{2B40DF63-9129-422D-90EB-24A168B907A3}" type="sibTrans" cxnId="{533C8878-48BF-48E0-AD96-D6150250F0BD}">
      <dgm:prSet/>
      <dgm:spPr/>
      <dgm:t>
        <a:bodyPr/>
        <a:lstStyle/>
        <a:p>
          <a:endParaRPr lang="fr-CH" sz="1800"/>
        </a:p>
      </dgm:t>
    </dgm:pt>
    <dgm:pt modelId="{30BA72E3-3CA7-4C1E-8F16-E12F7EC4A273}">
      <dgm:prSet phldrT="[Texte]" custT="1"/>
      <dgm:spPr/>
      <dgm:t>
        <a:bodyPr/>
        <a:lstStyle/>
        <a:p>
          <a:r>
            <a:rPr lang="fr-CH" sz="1800" dirty="0"/>
            <a:t>Commission latine de probation</a:t>
          </a:r>
        </a:p>
      </dgm:t>
    </dgm:pt>
    <dgm:pt modelId="{FAAF35C1-DB31-418E-9C70-4B8541FE83CD}" type="parTrans" cxnId="{269AE531-ADD5-4759-BC11-F2093B506046}">
      <dgm:prSet/>
      <dgm:spPr/>
      <dgm:t>
        <a:bodyPr/>
        <a:lstStyle/>
        <a:p>
          <a:endParaRPr lang="fr-CH" sz="1800"/>
        </a:p>
      </dgm:t>
    </dgm:pt>
    <dgm:pt modelId="{DDF65BC1-CB91-4D09-AEB9-2F787B1832A9}" type="sibTrans" cxnId="{269AE531-ADD5-4759-BC11-F2093B506046}">
      <dgm:prSet/>
      <dgm:spPr/>
      <dgm:t>
        <a:bodyPr/>
        <a:lstStyle/>
        <a:p>
          <a:endParaRPr lang="fr-CH" sz="1800"/>
        </a:p>
      </dgm:t>
    </dgm:pt>
    <dgm:pt modelId="{857FD4B7-05B8-4418-BDE2-26617EF52DC6}" type="pres">
      <dgm:prSet presAssocID="{4A3AAC5F-4D55-4207-8C97-FDFEFC889DCD}" presName="hierChild1" presStyleCnt="0">
        <dgm:presLayoutVars>
          <dgm:orgChart val="1"/>
          <dgm:chPref val="1"/>
          <dgm:dir/>
          <dgm:animOne val="branch"/>
          <dgm:animLvl val="lvl"/>
          <dgm:resizeHandles/>
        </dgm:presLayoutVars>
      </dgm:prSet>
      <dgm:spPr/>
      <dgm:t>
        <a:bodyPr/>
        <a:lstStyle/>
        <a:p>
          <a:endParaRPr lang="fr-CH"/>
        </a:p>
      </dgm:t>
    </dgm:pt>
    <dgm:pt modelId="{8571A4C0-E2A4-4406-AC8A-5B253117FEE9}" type="pres">
      <dgm:prSet presAssocID="{ED0F53EA-5C8D-4520-BDB7-322E45CDE6D0}" presName="hierRoot1" presStyleCnt="0">
        <dgm:presLayoutVars>
          <dgm:hierBranch val="init"/>
        </dgm:presLayoutVars>
      </dgm:prSet>
      <dgm:spPr/>
    </dgm:pt>
    <dgm:pt modelId="{37D12C65-09F1-40FD-BBF7-6B0986B3F44E}" type="pres">
      <dgm:prSet presAssocID="{ED0F53EA-5C8D-4520-BDB7-322E45CDE6D0}" presName="rootComposite1" presStyleCnt="0"/>
      <dgm:spPr/>
    </dgm:pt>
    <dgm:pt modelId="{DBA73658-756B-4551-82DB-56B43D213A75}" type="pres">
      <dgm:prSet presAssocID="{ED0F53EA-5C8D-4520-BDB7-322E45CDE6D0}" presName="rootText1" presStyleLbl="node0" presStyleIdx="0" presStyleCnt="2" custLinFactNeighborX="-31909" custLinFactNeighborY="-91304">
        <dgm:presLayoutVars>
          <dgm:chPref val="3"/>
        </dgm:presLayoutVars>
      </dgm:prSet>
      <dgm:spPr/>
      <dgm:t>
        <a:bodyPr/>
        <a:lstStyle/>
        <a:p>
          <a:endParaRPr lang="fr-CH"/>
        </a:p>
      </dgm:t>
    </dgm:pt>
    <dgm:pt modelId="{DC7D74DD-C77C-4ACE-AF3D-F82A4432600F}" type="pres">
      <dgm:prSet presAssocID="{ED0F53EA-5C8D-4520-BDB7-322E45CDE6D0}" presName="rootConnector1" presStyleLbl="node1" presStyleIdx="0" presStyleCnt="0"/>
      <dgm:spPr/>
      <dgm:t>
        <a:bodyPr/>
        <a:lstStyle/>
        <a:p>
          <a:endParaRPr lang="fr-CH"/>
        </a:p>
      </dgm:t>
    </dgm:pt>
    <dgm:pt modelId="{756EEBA1-75AD-4DFC-B76E-1BBB38E355F9}" type="pres">
      <dgm:prSet presAssocID="{ED0F53EA-5C8D-4520-BDB7-322E45CDE6D0}" presName="hierChild2" presStyleCnt="0"/>
      <dgm:spPr/>
    </dgm:pt>
    <dgm:pt modelId="{B8E54388-7DA0-4D54-89FD-E35B952361B7}" type="pres">
      <dgm:prSet presAssocID="{1D6C2BC1-13E3-4D15-8E00-10FC47F8B4CD}" presName="Name37" presStyleLbl="parChTrans1D2" presStyleIdx="0" presStyleCnt="3"/>
      <dgm:spPr/>
      <dgm:t>
        <a:bodyPr/>
        <a:lstStyle/>
        <a:p>
          <a:endParaRPr lang="fr-CH"/>
        </a:p>
      </dgm:t>
    </dgm:pt>
    <dgm:pt modelId="{4D91FAA3-0810-47B7-89AD-2CE95670C338}" type="pres">
      <dgm:prSet presAssocID="{055F6BE4-5D07-4529-AB9C-EA908856B009}" presName="hierRoot2" presStyleCnt="0">
        <dgm:presLayoutVars>
          <dgm:hierBranch val="init"/>
        </dgm:presLayoutVars>
      </dgm:prSet>
      <dgm:spPr/>
    </dgm:pt>
    <dgm:pt modelId="{F7A7E142-B9A6-4BA6-91F8-EF378C59173E}" type="pres">
      <dgm:prSet presAssocID="{055F6BE4-5D07-4529-AB9C-EA908856B009}" presName="rootComposite" presStyleCnt="0"/>
      <dgm:spPr/>
    </dgm:pt>
    <dgm:pt modelId="{69F0E709-C1CD-49A4-8C91-A6330B2129DC}" type="pres">
      <dgm:prSet presAssocID="{055F6BE4-5D07-4529-AB9C-EA908856B009}" presName="rootText" presStyleLbl="node2" presStyleIdx="0" presStyleCnt="3" custLinFactNeighborX="2926" custLinFactNeighborY="-56384">
        <dgm:presLayoutVars>
          <dgm:chPref val="3"/>
        </dgm:presLayoutVars>
      </dgm:prSet>
      <dgm:spPr/>
      <dgm:t>
        <a:bodyPr/>
        <a:lstStyle/>
        <a:p>
          <a:endParaRPr lang="fr-CH"/>
        </a:p>
      </dgm:t>
    </dgm:pt>
    <dgm:pt modelId="{4275ADDF-3CBE-4837-832D-149745E7ACBB}" type="pres">
      <dgm:prSet presAssocID="{055F6BE4-5D07-4529-AB9C-EA908856B009}" presName="rootConnector" presStyleLbl="node2" presStyleIdx="0" presStyleCnt="3"/>
      <dgm:spPr/>
      <dgm:t>
        <a:bodyPr/>
        <a:lstStyle/>
        <a:p>
          <a:endParaRPr lang="fr-CH"/>
        </a:p>
      </dgm:t>
    </dgm:pt>
    <dgm:pt modelId="{2000CFD0-AE75-4493-AC99-8554D91C4CBA}" type="pres">
      <dgm:prSet presAssocID="{055F6BE4-5D07-4529-AB9C-EA908856B009}" presName="hierChild4" presStyleCnt="0"/>
      <dgm:spPr/>
    </dgm:pt>
    <dgm:pt modelId="{9F04E74E-2D75-4E30-B1E4-12CC95D9F4EF}" type="pres">
      <dgm:prSet presAssocID="{055F6BE4-5D07-4529-AB9C-EA908856B009}" presName="hierChild5" presStyleCnt="0"/>
      <dgm:spPr/>
    </dgm:pt>
    <dgm:pt modelId="{5B6DE9AF-E24A-4A28-8541-D3F46B7CCA19}" type="pres">
      <dgm:prSet presAssocID="{548F75BD-55DB-4787-9481-0B218F50419D}" presName="Name37" presStyleLbl="parChTrans1D2" presStyleIdx="1" presStyleCnt="3"/>
      <dgm:spPr/>
      <dgm:t>
        <a:bodyPr/>
        <a:lstStyle/>
        <a:p>
          <a:endParaRPr lang="fr-CH"/>
        </a:p>
      </dgm:t>
    </dgm:pt>
    <dgm:pt modelId="{41E7455C-DE9C-492B-BAC0-21CFF0965354}" type="pres">
      <dgm:prSet presAssocID="{CB3A5941-206C-480B-BEFC-9AB22EDB0BF7}" presName="hierRoot2" presStyleCnt="0">
        <dgm:presLayoutVars>
          <dgm:hierBranch val="init"/>
        </dgm:presLayoutVars>
      </dgm:prSet>
      <dgm:spPr/>
    </dgm:pt>
    <dgm:pt modelId="{719107D3-D6DB-47EE-8E2F-6B60A1F4ADAB}" type="pres">
      <dgm:prSet presAssocID="{CB3A5941-206C-480B-BEFC-9AB22EDB0BF7}" presName="rootComposite" presStyleCnt="0"/>
      <dgm:spPr/>
    </dgm:pt>
    <dgm:pt modelId="{841C23DB-EA7D-42BD-B586-B6863DFB4217}" type="pres">
      <dgm:prSet presAssocID="{CB3A5941-206C-480B-BEFC-9AB22EDB0BF7}" presName="rootText" presStyleLbl="node2" presStyleIdx="1" presStyleCnt="3" custLinFactNeighborX="58162" custLinFactNeighborY="-56384">
        <dgm:presLayoutVars>
          <dgm:chPref val="3"/>
        </dgm:presLayoutVars>
      </dgm:prSet>
      <dgm:spPr/>
      <dgm:t>
        <a:bodyPr/>
        <a:lstStyle/>
        <a:p>
          <a:endParaRPr lang="fr-CH"/>
        </a:p>
      </dgm:t>
    </dgm:pt>
    <dgm:pt modelId="{A425B4FD-7795-4760-89B6-944C20018E4F}" type="pres">
      <dgm:prSet presAssocID="{CB3A5941-206C-480B-BEFC-9AB22EDB0BF7}" presName="rootConnector" presStyleLbl="node2" presStyleIdx="1" presStyleCnt="3"/>
      <dgm:spPr/>
      <dgm:t>
        <a:bodyPr/>
        <a:lstStyle/>
        <a:p>
          <a:endParaRPr lang="fr-CH"/>
        </a:p>
      </dgm:t>
    </dgm:pt>
    <dgm:pt modelId="{6DABA6C9-5EA1-42F0-BB5A-636EB63EFC99}" type="pres">
      <dgm:prSet presAssocID="{CB3A5941-206C-480B-BEFC-9AB22EDB0BF7}" presName="hierChild4" presStyleCnt="0"/>
      <dgm:spPr/>
    </dgm:pt>
    <dgm:pt modelId="{3FF6B90A-D3CC-40C6-8BB6-4452F31C49E0}" type="pres">
      <dgm:prSet presAssocID="{CB3A5941-206C-480B-BEFC-9AB22EDB0BF7}" presName="hierChild5" presStyleCnt="0"/>
      <dgm:spPr/>
    </dgm:pt>
    <dgm:pt modelId="{D10E2391-E72A-4F73-B781-43681FFADEA4}" type="pres">
      <dgm:prSet presAssocID="{4EA02022-2B7A-4201-BB5D-43EDD0B159DE}" presName="Name37" presStyleLbl="parChTrans1D2" presStyleIdx="2" presStyleCnt="3"/>
      <dgm:spPr/>
      <dgm:t>
        <a:bodyPr/>
        <a:lstStyle/>
        <a:p>
          <a:endParaRPr lang="fr-CH"/>
        </a:p>
      </dgm:t>
    </dgm:pt>
    <dgm:pt modelId="{0100FFEB-5B08-410E-93EB-8E448C487325}" type="pres">
      <dgm:prSet presAssocID="{8E760C9C-84CA-4297-8E1B-C2AA26BE6549}" presName="hierRoot2" presStyleCnt="0">
        <dgm:presLayoutVars>
          <dgm:hierBranch val="init"/>
        </dgm:presLayoutVars>
      </dgm:prSet>
      <dgm:spPr/>
    </dgm:pt>
    <dgm:pt modelId="{DC91B057-6EBA-4C81-B04D-A187BDF0EA76}" type="pres">
      <dgm:prSet presAssocID="{8E760C9C-84CA-4297-8E1B-C2AA26BE6549}" presName="rootComposite" presStyleCnt="0"/>
      <dgm:spPr/>
    </dgm:pt>
    <dgm:pt modelId="{7ACB0E1D-956B-4930-9056-43FD065058AB}" type="pres">
      <dgm:prSet presAssocID="{8E760C9C-84CA-4297-8E1B-C2AA26BE6549}" presName="rootText" presStyleLbl="node2" presStyleIdx="2" presStyleCnt="3" custLinFactX="-52909" custLinFactY="2844" custLinFactNeighborX="-100000" custLinFactNeighborY="100000">
        <dgm:presLayoutVars>
          <dgm:chPref val="3"/>
        </dgm:presLayoutVars>
      </dgm:prSet>
      <dgm:spPr/>
      <dgm:t>
        <a:bodyPr/>
        <a:lstStyle/>
        <a:p>
          <a:endParaRPr lang="fr-CH"/>
        </a:p>
      </dgm:t>
    </dgm:pt>
    <dgm:pt modelId="{84B5DA7D-9BD3-43C2-86C1-3F2980F9A008}" type="pres">
      <dgm:prSet presAssocID="{8E760C9C-84CA-4297-8E1B-C2AA26BE6549}" presName="rootConnector" presStyleLbl="node2" presStyleIdx="2" presStyleCnt="3"/>
      <dgm:spPr/>
      <dgm:t>
        <a:bodyPr/>
        <a:lstStyle/>
        <a:p>
          <a:endParaRPr lang="fr-CH"/>
        </a:p>
      </dgm:t>
    </dgm:pt>
    <dgm:pt modelId="{30A1FC71-0EB4-4CD5-A4F2-C9E45E110EC6}" type="pres">
      <dgm:prSet presAssocID="{8E760C9C-84CA-4297-8E1B-C2AA26BE6549}" presName="hierChild4" presStyleCnt="0"/>
      <dgm:spPr/>
    </dgm:pt>
    <dgm:pt modelId="{6079C66F-085D-4C01-B1C9-FC413BFD02F2}" type="pres">
      <dgm:prSet presAssocID="{8E760C9C-84CA-4297-8E1B-C2AA26BE6549}" presName="hierChild5" presStyleCnt="0"/>
      <dgm:spPr/>
    </dgm:pt>
    <dgm:pt modelId="{85A4568D-132D-490F-A187-4E36E7CD7D5E}" type="pres">
      <dgm:prSet presAssocID="{ED0F53EA-5C8D-4520-BDB7-322E45CDE6D0}" presName="hierChild3" presStyleCnt="0"/>
      <dgm:spPr/>
    </dgm:pt>
    <dgm:pt modelId="{BF8789DB-E0E8-409E-973D-EA2600DCE099}" type="pres">
      <dgm:prSet presAssocID="{30BA72E3-3CA7-4C1E-8F16-E12F7EC4A273}" presName="hierRoot1" presStyleCnt="0">
        <dgm:presLayoutVars>
          <dgm:hierBranch val="init"/>
        </dgm:presLayoutVars>
      </dgm:prSet>
      <dgm:spPr/>
    </dgm:pt>
    <dgm:pt modelId="{EAC01FE1-9AB5-41EA-9B44-4B01F4EA60B8}" type="pres">
      <dgm:prSet presAssocID="{30BA72E3-3CA7-4C1E-8F16-E12F7EC4A273}" presName="rootComposite1" presStyleCnt="0"/>
      <dgm:spPr/>
    </dgm:pt>
    <dgm:pt modelId="{20F2DC3A-4EDB-4859-A73F-126CE1ECC7B2}" type="pres">
      <dgm:prSet presAssocID="{30BA72E3-3CA7-4C1E-8F16-E12F7EC4A273}" presName="rootText1" presStyleLbl="node0" presStyleIdx="1" presStyleCnt="2" custLinFactNeighborX="2717" custLinFactNeighborY="-91304">
        <dgm:presLayoutVars>
          <dgm:chPref val="3"/>
        </dgm:presLayoutVars>
      </dgm:prSet>
      <dgm:spPr/>
      <dgm:t>
        <a:bodyPr/>
        <a:lstStyle/>
        <a:p>
          <a:endParaRPr lang="fr-CH"/>
        </a:p>
      </dgm:t>
    </dgm:pt>
    <dgm:pt modelId="{56D43FA9-4719-4571-AA4F-32CA2FFF9FE0}" type="pres">
      <dgm:prSet presAssocID="{30BA72E3-3CA7-4C1E-8F16-E12F7EC4A273}" presName="rootConnector1" presStyleLbl="node1" presStyleIdx="0" presStyleCnt="0"/>
      <dgm:spPr/>
      <dgm:t>
        <a:bodyPr/>
        <a:lstStyle/>
        <a:p>
          <a:endParaRPr lang="fr-CH"/>
        </a:p>
      </dgm:t>
    </dgm:pt>
    <dgm:pt modelId="{4E542012-601E-4109-B0ED-D2D18CE50F16}" type="pres">
      <dgm:prSet presAssocID="{30BA72E3-3CA7-4C1E-8F16-E12F7EC4A273}" presName="hierChild2" presStyleCnt="0"/>
      <dgm:spPr/>
    </dgm:pt>
    <dgm:pt modelId="{45ADB9DE-EE32-4226-9134-F5859092D971}" type="pres">
      <dgm:prSet presAssocID="{30BA72E3-3CA7-4C1E-8F16-E12F7EC4A273}" presName="hierChild3" presStyleCnt="0"/>
      <dgm:spPr/>
    </dgm:pt>
  </dgm:ptLst>
  <dgm:cxnLst>
    <dgm:cxn modelId="{213E8DD9-9219-452F-89A1-D3C8E162A317}" srcId="{4A3AAC5F-4D55-4207-8C97-FDFEFC889DCD}" destId="{ED0F53EA-5C8D-4520-BDB7-322E45CDE6D0}" srcOrd="0" destOrd="0" parTransId="{C4A33CF5-D28B-4173-9017-52B2345F6F80}" sibTransId="{169706BF-FA9B-4D3A-A698-E51107914F23}"/>
    <dgm:cxn modelId="{4C41FEF0-834D-4344-B75F-8174EA826A54}" type="presOf" srcId="{30BA72E3-3CA7-4C1E-8F16-E12F7EC4A273}" destId="{56D43FA9-4719-4571-AA4F-32CA2FFF9FE0}" srcOrd="1" destOrd="0" presId="urn:microsoft.com/office/officeart/2005/8/layout/orgChart1"/>
    <dgm:cxn modelId="{5024BC5F-6277-4720-9F26-3E1E216F05AD}" type="presOf" srcId="{ED0F53EA-5C8D-4520-BDB7-322E45CDE6D0}" destId="{DBA73658-756B-4551-82DB-56B43D213A75}" srcOrd="0" destOrd="0" presId="urn:microsoft.com/office/officeart/2005/8/layout/orgChart1"/>
    <dgm:cxn modelId="{B7DD6EBD-EC14-412C-9FA9-21973FCE532E}" type="presOf" srcId="{548F75BD-55DB-4787-9481-0B218F50419D}" destId="{5B6DE9AF-E24A-4A28-8541-D3F46B7CCA19}" srcOrd="0" destOrd="0" presId="urn:microsoft.com/office/officeart/2005/8/layout/orgChart1"/>
    <dgm:cxn modelId="{5203C419-CF6F-47DE-9C67-73271184DF43}" type="presOf" srcId="{30BA72E3-3CA7-4C1E-8F16-E12F7EC4A273}" destId="{20F2DC3A-4EDB-4859-A73F-126CE1ECC7B2}" srcOrd="0" destOrd="0" presId="urn:microsoft.com/office/officeart/2005/8/layout/orgChart1"/>
    <dgm:cxn modelId="{493DE632-1A41-4D25-9946-366EF542947A}" type="presOf" srcId="{4A3AAC5F-4D55-4207-8C97-FDFEFC889DCD}" destId="{857FD4B7-05B8-4418-BDE2-26617EF52DC6}" srcOrd="0" destOrd="0" presId="urn:microsoft.com/office/officeart/2005/8/layout/orgChart1"/>
    <dgm:cxn modelId="{3A9F8DC4-38D5-4261-99C3-51BDE86D2BCB}" type="presOf" srcId="{ED0F53EA-5C8D-4520-BDB7-322E45CDE6D0}" destId="{DC7D74DD-C77C-4ACE-AF3D-F82A4432600F}" srcOrd="1" destOrd="0" presId="urn:microsoft.com/office/officeart/2005/8/layout/orgChart1"/>
    <dgm:cxn modelId="{6FCCDEB6-3799-4B60-B3AF-028FBE56C7C9}" type="presOf" srcId="{1D6C2BC1-13E3-4D15-8E00-10FC47F8B4CD}" destId="{B8E54388-7DA0-4D54-89FD-E35B952361B7}" srcOrd="0" destOrd="0" presId="urn:microsoft.com/office/officeart/2005/8/layout/orgChart1"/>
    <dgm:cxn modelId="{533C8878-48BF-48E0-AD96-D6150250F0BD}" srcId="{ED0F53EA-5C8D-4520-BDB7-322E45CDE6D0}" destId="{8E760C9C-84CA-4297-8E1B-C2AA26BE6549}" srcOrd="2" destOrd="0" parTransId="{4EA02022-2B7A-4201-BB5D-43EDD0B159DE}" sibTransId="{2B40DF63-9129-422D-90EB-24A168B907A3}"/>
    <dgm:cxn modelId="{D1EB97EA-6CFC-4F6A-8C6D-9EA21C92704B}" type="presOf" srcId="{4EA02022-2B7A-4201-BB5D-43EDD0B159DE}" destId="{D10E2391-E72A-4F73-B781-43681FFADEA4}" srcOrd="0" destOrd="0" presId="urn:microsoft.com/office/officeart/2005/8/layout/orgChart1"/>
    <dgm:cxn modelId="{FA12880C-3575-4253-9496-E1168AA0F4B8}" type="presOf" srcId="{CB3A5941-206C-480B-BEFC-9AB22EDB0BF7}" destId="{A425B4FD-7795-4760-89B6-944C20018E4F}" srcOrd="1" destOrd="0" presId="urn:microsoft.com/office/officeart/2005/8/layout/orgChart1"/>
    <dgm:cxn modelId="{74B95877-1845-4934-88F4-7372AB0478C1}" srcId="{ED0F53EA-5C8D-4520-BDB7-322E45CDE6D0}" destId="{CB3A5941-206C-480B-BEFC-9AB22EDB0BF7}" srcOrd="1" destOrd="0" parTransId="{548F75BD-55DB-4787-9481-0B218F50419D}" sibTransId="{061F5856-9599-4A1E-AFDF-853B303846CF}"/>
    <dgm:cxn modelId="{599CA0B2-6F57-4283-AE00-C81D3A09FB8D}" srcId="{ED0F53EA-5C8D-4520-BDB7-322E45CDE6D0}" destId="{055F6BE4-5D07-4529-AB9C-EA908856B009}" srcOrd="0" destOrd="0" parTransId="{1D6C2BC1-13E3-4D15-8E00-10FC47F8B4CD}" sibTransId="{C28E4556-5B52-445E-9F2C-B40E19DB62DB}"/>
    <dgm:cxn modelId="{DFA0D91E-F025-451C-9509-ED7440A3CDD2}" type="presOf" srcId="{055F6BE4-5D07-4529-AB9C-EA908856B009}" destId="{4275ADDF-3CBE-4837-832D-149745E7ACBB}" srcOrd="1" destOrd="0" presId="urn:microsoft.com/office/officeart/2005/8/layout/orgChart1"/>
    <dgm:cxn modelId="{3E8F9ACC-D738-4319-AB8B-CD9BA35A1551}" type="presOf" srcId="{055F6BE4-5D07-4529-AB9C-EA908856B009}" destId="{69F0E709-C1CD-49A4-8C91-A6330B2129DC}" srcOrd="0" destOrd="0" presId="urn:microsoft.com/office/officeart/2005/8/layout/orgChart1"/>
    <dgm:cxn modelId="{0DA86002-E19C-40DE-9A9A-5D68ECC6D47C}" type="presOf" srcId="{CB3A5941-206C-480B-BEFC-9AB22EDB0BF7}" destId="{841C23DB-EA7D-42BD-B586-B6863DFB4217}" srcOrd="0" destOrd="0" presId="urn:microsoft.com/office/officeart/2005/8/layout/orgChart1"/>
    <dgm:cxn modelId="{1E35E0B1-B10C-4457-91C4-AE38B3DA5335}" type="presOf" srcId="{8E760C9C-84CA-4297-8E1B-C2AA26BE6549}" destId="{84B5DA7D-9BD3-43C2-86C1-3F2980F9A008}" srcOrd="1" destOrd="0" presId="urn:microsoft.com/office/officeart/2005/8/layout/orgChart1"/>
    <dgm:cxn modelId="{269AE531-ADD5-4759-BC11-F2093B506046}" srcId="{4A3AAC5F-4D55-4207-8C97-FDFEFC889DCD}" destId="{30BA72E3-3CA7-4C1E-8F16-E12F7EC4A273}" srcOrd="1" destOrd="0" parTransId="{FAAF35C1-DB31-418E-9C70-4B8541FE83CD}" sibTransId="{DDF65BC1-CB91-4D09-AEB9-2F787B1832A9}"/>
    <dgm:cxn modelId="{E54D033B-41A6-4095-A47C-8C1D7116A810}" type="presOf" srcId="{8E760C9C-84CA-4297-8E1B-C2AA26BE6549}" destId="{7ACB0E1D-956B-4930-9056-43FD065058AB}" srcOrd="0" destOrd="0" presId="urn:microsoft.com/office/officeart/2005/8/layout/orgChart1"/>
    <dgm:cxn modelId="{F9FD5FA5-CCB4-41C1-8203-C05C1A537F82}" type="presParOf" srcId="{857FD4B7-05B8-4418-BDE2-26617EF52DC6}" destId="{8571A4C0-E2A4-4406-AC8A-5B253117FEE9}" srcOrd="0" destOrd="0" presId="urn:microsoft.com/office/officeart/2005/8/layout/orgChart1"/>
    <dgm:cxn modelId="{325FAFBE-539A-4D2E-9FAA-D8626C11E27C}" type="presParOf" srcId="{8571A4C0-E2A4-4406-AC8A-5B253117FEE9}" destId="{37D12C65-09F1-40FD-BBF7-6B0986B3F44E}" srcOrd="0" destOrd="0" presId="urn:microsoft.com/office/officeart/2005/8/layout/orgChart1"/>
    <dgm:cxn modelId="{79D2EDBA-4BDE-4DEE-9C3A-3F23257B5FB1}" type="presParOf" srcId="{37D12C65-09F1-40FD-BBF7-6B0986B3F44E}" destId="{DBA73658-756B-4551-82DB-56B43D213A75}" srcOrd="0" destOrd="0" presId="urn:microsoft.com/office/officeart/2005/8/layout/orgChart1"/>
    <dgm:cxn modelId="{EC810FBB-3782-470D-9B9F-34378F4229EF}" type="presParOf" srcId="{37D12C65-09F1-40FD-BBF7-6B0986B3F44E}" destId="{DC7D74DD-C77C-4ACE-AF3D-F82A4432600F}" srcOrd="1" destOrd="0" presId="urn:microsoft.com/office/officeart/2005/8/layout/orgChart1"/>
    <dgm:cxn modelId="{8B13BF3F-C7C0-4127-B6FA-FF9B15327EA4}" type="presParOf" srcId="{8571A4C0-E2A4-4406-AC8A-5B253117FEE9}" destId="{756EEBA1-75AD-4DFC-B76E-1BBB38E355F9}" srcOrd="1" destOrd="0" presId="urn:microsoft.com/office/officeart/2005/8/layout/orgChart1"/>
    <dgm:cxn modelId="{02CE6634-B5AF-4FD8-9737-B6313F911772}" type="presParOf" srcId="{756EEBA1-75AD-4DFC-B76E-1BBB38E355F9}" destId="{B8E54388-7DA0-4D54-89FD-E35B952361B7}" srcOrd="0" destOrd="0" presId="urn:microsoft.com/office/officeart/2005/8/layout/orgChart1"/>
    <dgm:cxn modelId="{285B48F5-E7EB-4D5F-85D9-55AD644B5FCB}" type="presParOf" srcId="{756EEBA1-75AD-4DFC-B76E-1BBB38E355F9}" destId="{4D91FAA3-0810-47B7-89AD-2CE95670C338}" srcOrd="1" destOrd="0" presId="urn:microsoft.com/office/officeart/2005/8/layout/orgChart1"/>
    <dgm:cxn modelId="{545464D9-FC24-4B16-A6E6-104D890CBAEF}" type="presParOf" srcId="{4D91FAA3-0810-47B7-89AD-2CE95670C338}" destId="{F7A7E142-B9A6-4BA6-91F8-EF378C59173E}" srcOrd="0" destOrd="0" presId="urn:microsoft.com/office/officeart/2005/8/layout/orgChart1"/>
    <dgm:cxn modelId="{D52A387C-BC20-45AD-BFCC-A6E943ABC3A7}" type="presParOf" srcId="{F7A7E142-B9A6-4BA6-91F8-EF378C59173E}" destId="{69F0E709-C1CD-49A4-8C91-A6330B2129DC}" srcOrd="0" destOrd="0" presId="urn:microsoft.com/office/officeart/2005/8/layout/orgChart1"/>
    <dgm:cxn modelId="{D4E82D93-6D01-4C09-8ED9-A07AEA5B0E84}" type="presParOf" srcId="{F7A7E142-B9A6-4BA6-91F8-EF378C59173E}" destId="{4275ADDF-3CBE-4837-832D-149745E7ACBB}" srcOrd="1" destOrd="0" presId="urn:microsoft.com/office/officeart/2005/8/layout/orgChart1"/>
    <dgm:cxn modelId="{7680991E-B322-442A-880F-0FD321E22FF3}" type="presParOf" srcId="{4D91FAA3-0810-47B7-89AD-2CE95670C338}" destId="{2000CFD0-AE75-4493-AC99-8554D91C4CBA}" srcOrd="1" destOrd="0" presId="urn:microsoft.com/office/officeart/2005/8/layout/orgChart1"/>
    <dgm:cxn modelId="{A8DB25FA-F054-4BC2-AFAE-17809625B9F8}" type="presParOf" srcId="{4D91FAA3-0810-47B7-89AD-2CE95670C338}" destId="{9F04E74E-2D75-4E30-B1E4-12CC95D9F4EF}" srcOrd="2" destOrd="0" presId="urn:microsoft.com/office/officeart/2005/8/layout/orgChart1"/>
    <dgm:cxn modelId="{A281CFC0-5757-40DA-B67E-A4586E85A903}" type="presParOf" srcId="{756EEBA1-75AD-4DFC-B76E-1BBB38E355F9}" destId="{5B6DE9AF-E24A-4A28-8541-D3F46B7CCA19}" srcOrd="2" destOrd="0" presId="urn:microsoft.com/office/officeart/2005/8/layout/orgChart1"/>
    <dgm:cxn modelId="{83C75C98-2BBE-4480-90AE-B009DAD32236}" type="presParOf" srcId="{756EEBA1-75AD-4DFC-B76E-1BBB38E355F9}" destId="{41E7455C-DE9C-492B-BAC0-21CFF0965354}" srcOrd="3" destOrd="0" presId="urn:microsoft.com/office/officeart/2005/8/layout/orgChart1"/>
    <dgm:cxn modelId="{2CD46075-9593-4490-8E50-787FA4743FDD}" type="presParOf" srcId="{41E7455C-DE9C-492B-BAC0-21CFF0965354}" destId="{719107D3-D6DB-47EE-8E2F-6B60A1F4ADAB}" srcOrd="0" destOrd="0" presId="urn:microsoft.com/office/officeart/2005/8/layout/orgChart1"/>
    <dgm:cxn modelId="{027B8CA6-C8F7-4902-B7A8-FCD725820E79}" type="presParOf" srcId="{719107D3-D6DB-47EE-8E2F-6B60A1F4ADAB}" destId="{841C23DB-EA7D-42BD-B586-B6863DFB4217}" srcOrd="0" destOrd="0" presId="urn:microsoft.com/office/officeart/2005/8/layout/orgChart1"/>
    <dgm:cxn modelId="{B7C9AC03-6636-4FEA-95D4-F0FD0DE9AB72}" type="presParOf" srcId="{719107D3-D6DB-47EE-8E2F-6B60A1F4ADAB}" destId="{A425B4FD-7795-4760-89B6-944C20018E4F}" srcOrd="1" destOrd="0" presId="urn:microsoft.com/office/officeart/2005/8/layout/orgChart1"/>
    <dgm:cxn modelId="{DE6222E7-28F8-4401-AEB2-7E6EB44E3D11}" type="presParOf" srcId="{41E7455C-DE9C-492B-BAC0-21CFF0965354}" destId="{6DABA6C9-5EA1-42F0-BB5A-636EB63EFC99}" srcOrd="1" destOrd="0" presId="urn:microsoft.com/office/officeart/2005/8/layout/orgChart1"/>
    <dgm:cxn modelId="{B9A6B7B3-AACA-4745-8812-8A6910D2F9D0}" type="presParOf" srcId="{41E7455C-DE9C-492B-BAC0-21CFF0965354}" destId="{3FF6B90A-D3CC-40C6-8BB6-4452F31C49E0}" srcOrd="2" destOrd="0" presId="urn:microsoft.com/office/officeart/2005/8/layout/orgChart1"/>
    <dgm:cxn modelId="{CBE03F11-3D8F-4FD1-B12C-E26EEC7C16BB}" type="presParOf" srcId="{756EEBA1-75AD-4DFC-B76E-1BBB38E355F9}" destId="{D10E2391-E72A-4F73-B781-43681FFADEA4}" srcOrd="4" destOrd="0" presId="urn:microsoft.com/office/officeart/2005/8/layout/orgChart1"/>
    <dgm:cxn modelId="{8AFD383C-6419-433D-A5EA-96E964D5BCE4}" type="presParOf" srcId="{756EEBA1-75AD-4DFC-B76E-1BBB38E355F9}" destId="{0100FFEB-5B08-410E-93EB-8E448C487325}" srcOrd="5" destOrd="0" presId="urn:microsoft.com/office/officeart/2005/8/layout/orgChart1"/>
    <dgm:cxn modelId="{E6268E87-B51C-42E0-A925-8839EBAB40BA}" type="presParOf" srcId="{0100FFEB-5B08-410E-93EB-8E448C487325}" destId="{DC91B057-6EBA-4C81-B04D-A187BDF0EA76}" srcOrd="0" destOrd="0" presId="urn:microsoft.com/office/officeart/2005/8/layout/orgChart1"/>
    <dgm:cxn modelId="{95438D6B-9C3B-4E50-8911-03B3A6EF148F}" type="presParOf" srcId="{DC91B057-6EBA-4C81-B04D-A187BDF0EA76}" destId="{7ACB0E1D-956B-4930-9056-43FD065058AB}" srcOrd="0" destOrd="0" presId="urn:microsoft.com/office/officeart/2005/8/layout/orgChart1"/>
    <dgm:cxn modelId="{4BA45B86-9A5C-4F0B-8952-2E9CBA6D730B}" type="presParOf" srcId="{DC91B057-6EBA-4C81-B04D-A187BDF0EA76}" destId="{84B5DA7D-9BD3-43C2-86C1-3F2980F9A008}" srcOrd="1" destOrd="0" presId="urn:microsoft.com/office/officeart/2005/8/layout/orgChart1"/>
    <dgm:cxn modelId="{DF3950E1-CB24-4AEB-9121-62FD97EE0397}" type="presParOf" srcId="{0100FFEB-5B08-410E-93EB-8E448C487325}" destId="{30A1FC71-0EB4-4CD5-A4F2-C9E45E110EC6}" srcOrd="1" destOrd="0" presId="urn:microsoft.com/office/officeart/2005/8/layout/orgChart1"/>
    <dgm:cxn modelId="{10EF3CFA-FB3B-4A72-A46C-5039A2B73DEF}" type="presParOf" srcId="{0100FFEB-5B08-410E-93EB-8E448C487325}" destId="{6079C66F-085D-4C01-B1C9-FC413BFD02F2}" srcOrd="2" destOrd="0" presId="urn:microsoft.com/office/officeart/2005/8/layout/orgChart1"/>
    <dgm:cxn modelId="{543A9362-92D6-461F-9053-EF7F46478065}" type="presParOf" srcId="{8571A4C0-E2A4-4406-AC8A-5B253117FEE9}" destId="{85A4568D-132D-490F-A187-4E36E7CD7D5E}" srcOrd="2" destOrd="0" presId="urn:microsoft.com/office/officeart/2005/8/layout/orgChart1"/>
    <dgm:cxn modelId="{120F3AC5-7D43-492F-9D56-89172596CF33}" type="presParOf" srcId="{857FD4B7-05B8-4418-BDE2-26617EF52DC6}" destId="{BF8789DB-E0E8-409E-973D-EA2600DCE099}" srcOrd="1" destOrd="0" presId="urn:microsoft.com/office/officeart/2005/8/layout/orgChart1"/>
    <dgm:cxn modelId="{E6217FFA-A2D8-4C35-B2D0-775E38FE94D5}" type="presParOf" srcId="{BF8789DB-E0E8-409E-973D-EA2600DCE099}" destId="{EAC01FE1-9AB5-41EA-9B44-4B01F4EA60B8}" srcOrd="0" destOrd="0" presId="urn:microsoft.com/office/officeart/2005/8/layout/orgChart1"/>
    <dgm:cxn modelId="{02460FFF-F179-4FD9-AD86-5EC6B5DB11FC}" type="presParOf" srcId="{EAC01FE1-9AB5-41EA-9B44-4B01F4EA60B8}" destId="{20F2DC3A-4EDB-4859-A73F-126CE1ECC7B2}" srcOrd="0" destOrd="0" presId="urn:microsoft.com/office/officeart/2005/8/layout/orgChart1"/>
    <dgm:cxn modelId="{987702B9-BD4B-4305-91BD-66FF70A2D5EB}" type="presParOf" srcId="{EAC01FE1-9AB5-41EA-9B44-4B01F4EA60B8}" destId="{56D43FA9-4719-4571-AA4F-32CA2FFF9FE0}" srcOrd="1" destOrd="0" presId="urn:microsoft.com/office/officeart/2005/8/layout/orgChart1"/>
    <dgm:cxn modelId="{20FE95B3-CAB5-490B-A65A-E5C7147B29C7}" type="presParOf" srcId="{BF8789DB-E0E8-409E-973D-EA2600DCE099}" destId="{4E542012-601E-4109-B0ED-D2D18CE50F16}" srcOrd="1" destOrd="0" presId="urn:microsoft.com/office/officeart/2005/8/layout/orgChart1"/>
    <dgm:cxn modelId="{6535BBFD-2F02-408E-8594-65147A0AC563}" type="presParOf" srcId="{BF8789DB-E0E8-409E-973D-EA2600DCE099}" destId="{45ADB9DE-EE32-4226-9134-F5859092D97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20AAD23-FAD5-40FB-A501-F7C3722D785A}" type="datetimeFigureOut">
              <a:rPr lang="fr-CH" smtClean="0"/>
              <a:t>07.12.2017</a:t>
            </a:fld>
            <a:endParaRPr lang="fr-CH"/>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FFBCD31-35C9-406D-908A-7C165A265153}" type="slidenum">
              <a:rPr lang="fr-CH" smtClean="0"/>
              <a:t>‹N›</a:t>
            </a:fld>
            <a:endParaRPr lang="fr-CH"/>
          </a:p>
        </p:txBody>
      </p:sp>
    </p:spTree>
    <p:extLst>
      <p:ext uri="{BB962C8B-B14F-4D97-AF65-F5344CB8AC3E}">
        <p14:creationId xmlns:p14="http://schemas.microsoft.com/office/powerpoint/2010/main" val="3552788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54D4F19-D7DC-4B67-B6DA-AD46AF1379E2}" type="datetimeFigureOut">
              <a:rPr lang="fr-CH" smtClean="0"/>
              <a:t>07.12.2017</a:t>
            </a:fld>
            <a:endParaRPr lang="fr-CH"/>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6014A42D-7A2C-45D2-84CC-4778083E968F}" type="slidenum">
              <a:rPr lang="fr-CH" smtClean="0"/>
              <a:t>‹N›</a:t>
            </a:fld>
            <a:endParaRPr lang="fr-CH"/>
          </a:p>
        </p:txBody>
      </p:sp>
    </p:spTree>
    <p:extLst>
      <p:ext uri="{BB962C8B-B14F-4D97-AF65-F5344CB8AC3E}">
        <p14:creationId xmlns:p14="http://schemas.microsoft.com/office/powerpoint/2010/main" val="2899502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AE56CB8E-D4CA-46FF-9EB6-F1AFE2F2F054}" type="slidenum">
              <a:rPr lang="fr-CH" smtClean="0">
                <a:solidFill>
                  <a:prstClr val="black"/>
                </a:solidFill>
              </a:rPr>
              <a:pPr>
                <a:defRPr/>
              </a:pPr>
              <a:t>7</a:t>
            </a:fld>
            <a:endParaRPr lang="fr-CH" dirty="0">
              <a:solidFill>
                <a:prstClr val="black"/>
              </a:solidFill>
            </a:endParaRPr>
          </a:p>
        </p:txBody>
      </p:sp>
    </p:spTree>
    <p:extLst>
      <p:ext uri="{BB962C8B-B14F-4D97-AF65-F5344CB8AC3E}">
        <p14:creationId xmlns:p14="http://schemas.microsoft.com/office/powerpoint/2010/main" val="3095147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91411448-CB74-42FA-B37E-BD1E0A127D61}" type="slidenum">
              <a:rPr lang="fr-CH" smtClean="0">
                <a:solidFill>
                  <a:prstClr val="black"/>
                </a:solidFill>
              </a:rPr>
              <a:pPr/>
              <a:t>41</a:t>
            </a:fld>
            <a:endParaRPr lang="fr-CH">
              <a:solidFill>
                <a:prstClr val="black"/>
              </a:solidFill>
            </a:endParaRPr>
          </a:p>
        </p:txBody>
      </p:sp>
      <p:sp>
        <p:nvSpPr>
          <p:cNvPr id="5" name="Espace réservé de l'en-tête 4"/>
          <p:cNvSpPr>
            <a:spLocks noGrp="1"/>
          </p:cNvSpPr>
          <p:nvPr>
            <p:ph type="hdr" sz="quarter" idx="11"/>
          </p:nvPr>
        </p:nvSpPr>
        <p:spPr/>
        <p:txBody>
          <a:bodyPr/>
          <a:lstStyle/>
          <a:p>
            <a:r>
              <a:rPr lang="fr-CH">
                <a:solidFill>
                  <a:prstClr val="black"/>
                </a:solidFill>
              </a:rPr>
              <a:t>Utilisation de la rémunération du détenu</a:t>
            </a:r>
          </a:p>
        </p:txBody>
      </p:sp>
      <p:sp>
        <p:nvSpPr>
          <p:cNvPr id="6" name="Espace réservé du pied de page 5"/>
          <p:cNvSpPr>
            <a:spLocks noGrp="1"/>
          </p:cNvSpPr>
          <p:nvPr>
            <p:ph type="ftr" sz="quarter" idx="12"/>
          </p:nvPr>
        </p:nvSpPr>
        <p:spPr/>
        <p:txBody>
          <a:bodyPr/>
          <a:lstStyle/>
          <a:p>
            <a:endParaRPr lang="fr-CH">
              <a:solidFill>
                <a:prstClr val="black"/>
              </a:solidFill>
            </a:endParaRPr>
          </a:p>
        </p:txBody>
      </p:sp>
    </p:spTree>
    <p:extLst>
      <p:ext uri="{BB962C8B-B14F-4D97-AF65-F5344CB8AC3E}">
        <p14:creationId xmlns:p14="http://schemas.microsoft.com/office/powerpoint/2010/main" val="1286339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H"/>
          </a:p>
        </p:txBody>
      </p:sp>
      <p:sp>
        <p:nvSpPr>
          <p:cNvPr id="4" name="Espace réservé de la date 3"/>
          <p:cNvSpPr>
            <a:spLocks noGrp="1"/>
          </p:cNvSpPr>
          <p:nvPr>
            <p:ph type="dt" sz="half" idx="10"/>
          </p:nvPr>
        </p:nvSpPr>
        <p:spPr/>
        <p:txBody>
          <a:bodyPr/>
          <a:lstStyle/>
          <a:p>
            <a:r>
              <a:rPr lang="fr-FR" dirty="0">
                <a:solidFill>
                  <a:prstClr val="black">
                    <a:tint val="75000"/>
                  </a:prstClr>
                </a:solidFill>
              </a:rPr>
              <a:t>Janvier2016</a:t>
            </a:r>
            <a:endParaRPr lang="fr-CH" dirty="0">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CH" dirty="0">
                <a:solidFill>
                  <a:prstClr val="black">
                    <a:tint val="75000"/>
                  </a:prstClr>
                </a:solidFill>
              </a:rPr>
              <a:t>Restructuration de la CCL</a:t>
            </a:r>
          </a:p>
        </p:txBody>
      </p:sp>
      <p:sp>
        <p:nvSpPr>
          <p:cNvPr id="6" name="Espace réservé du numéro de diapositive 5"/>
          <p:cNvSpPr>
            <a:spLocks noGrp="1"/>
          </p:cNvSpPr>
          <p:nvPr>
            <p:ph type="sldNum" sz="quarter" idx="12"/>
          </p:nvPr>
        </p:nvSpPr>
        <p:spPr/>
        <p:txBody>
          <a:bodyPr/>
          <a:lstStyle/>
          <a:p>
            <a:fld id="{4C29F1FC-0CA8-4C89-ADCE-CF0E748FA619}" type="slidenum">
              <a:rPr lang="fr-CH" smtClean="0">
                <a:solidFill>
                  <a:prstClr val="black">
                    <a:tint val="75000"/>
                  </a:prstClr>
                </a:solidFill>
              </a:rPr>
              <a:pPr/>
              <a:t>‹N›</a:t>
            </a:fld>
            <a:endParaRPr lang="fr-CH" dirty="0">
              <a:solidFill>
                <a:prstClr val="black">
                  <a:tint val="75000"/>
                </a:prstClr>
              </a:solidFill>
            </a:endParaRPr>
          </a:p>
        </p:txBody>
      </p:sp>
    </p:spTree>
    <p:extLst>
      <p:ext uri="{BB962C8B-B14F-4D97-AF65-F5344CB8AC3E}">
        <p14:creationId xmlns:p14="http://schemas.microsoft.com/office/powerpoint/2010/main" val="2907053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r>
              <a:rPr lang="fr-FR" dirty="0">
                <a:solidFill>
                  <a:prstClr val="black">
                    <a:tint val="75000"/>
                  </a:prstClr>
                </a:solidFill>
              </a:rPr>
              <a:t>Janvier2016</a:t>
            </a:r>
            <a:endParaRPr lang="fr-CH" dirty="0">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CH" dirty="0">
                <a:solidFill>
                  <a:prstClr val="black">
                    <a:tint val="75000"/>
                  </a:prstClr>
                </a:solidFill>
              </a:rPr>
              <a:t>Restructuration de la CCL</a:t>
            </a:r>
          </a:p>
        </p:txBody>
      </p:sp>
      <p:sp>
        <p:nvSpPr>
          <p:cNvPr id="6" name="Espace réservé du numéro de diapositive 5"/>
          <p:cNvSpPr>
            <a:spLocks noGrp="1"/>
          </p:cNvSpPr>
          <p:nvPr>
            <p:ph type="sldNum" sz="quarter" idx="12"/>
          </p:nvPr>
        </p:nvSpPr>
        <p:spPr/>
        <p:txBody>
          <a:bodyPr/>
          <a:lstStyle/>
          <a:p>
            <a:fld id="{4C29F1FC-0CA8-4C89-ADCE-CF0E748FA619}" type="slidenum">
              <a:rPr lang="fr-CH" smtClean="0">
                <a:solidFill>
                  <a:prstClr val="black">
                    <a:tint val="75000"/>
                  </a:prstClr>
                </a:solidFill>
              </a:rPr>
              <a:pPr/>
              <a:t>‹N›</a:t>
            </a:fld>
            <a:endParaRPr lang="fr-CH" dirty="0">
              <a:solidFill>
                <a:prstClr val="black">
                  <a:tint val="75000"/>
                </a:prstClr>
              </a:solidFill>
            </a:endParaRPr>
          </a:p>
        </p:txBody>
      </p:sp>
    </p:spTree>
    <p:extLst>
      <p:ext uri="{BB962C8B-B14F-4D97-AF65-F5344CB8AC3E}">
        <p14:creationId xmlns:p14="http://schemas.microsoft.com/office/powerpoint/2010/main" val="625587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r>
              <a:rPr lang="fr-FR" dirty="0">
                <a:solidFill>
                  <a:prstClr val="black">
                    <a:tint val="75000"/>
                  </a:prstClr>
                </a:solidFill>
              </a:rPr>
              <a:t>Janvier2016</a:t>
            </a:r>
            <a:endParaRPr lang="fr-CH" dirty="0">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CH" dirty="0">
                <a:solidFill>
                  <a:prstClr val="black">
                    <a:tint val="75000"/>
                  </a:prstClr>
                </a:solidFill>
              </a:rPr>
              <a:t>Restructuration de la CCL</a:t>
            </a:r>
          </a:p>
        </p:txBody>
      </p:sp>
      <p:sp>
        <p:nvSpPr>
          <p:cNvPr id="6" name="Espace réservé du numéro de diapositive 5"/>
          <p:cNvSpPr>
            <a:spLocks noGrp="1"/>
          </p:cNvSpPr>
          <p:nvPr>
            <p:ph type="sldNum" sz="quarter" idx="12"/>
          </p:nvPr>
        </p:nvSpPr>
        <p:spPr/>
        <p:txBody>
          <a:bodyPr/>
          <a:lstStyle/>
          <a:p>
            <a:fld id="{4C29F1FC-0CA8-4C89-ADCE-CF0E748FA619}" type="slidenum">
              <a:rPr lang="fr-CH" smtClean="0">
                <a:solidFill>
                  <a:prstClr val="black">
                    <a:tint val="75000"/>
                  </a:prstClr>
                </a:solidFill>
              </a:rPr>
              <a:pPr/>
              <a:t>‹N›</a:t>
            </a:fld>
            <a:endParaRPr lang="fr-CH" dirty="0">
              <a:solidFill>
                <a:prstClr val="black">
                  <a:tint val="75000"/>
                </a:prstClr>
              </a:solidFill>
            </a:endParaRPr>
          </a:p>
        </p:txBody>
      </p:sp>
    </p:spTree>
    <p:extLst>
      <p:ext uri="{BB962C8B-B14F-4D97-AF65-F5344CB8AC3E}">
        <p14:creationId xmlns:p14="http://schemas.microsoft.com/office/powerpoint/2010/main" val="996995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H"/>
          </a:p>
        </p:txBody>
      </p:sp>
      <p:sp>
        <p:nvSpPr>
          <p:cNvPr id="4" name="Espace réservé de la date 3"/>
          <p:cNvSpPr>
            <a:spLocks noGrp="1"/>
          </p:cNvSpPr>
          <p:nvPr>
            <p:ph type="dt" sz="half" idx="10"/>
          </p:nvPr>
        </p:nvSpPr>
        <p:spPr/>
        <p:txBody>
          <a:bodyPr/>
          <a:lstStyle/>
          <a:p>
            <a:fld id="{828CEE69-3BDA-45EB-BB3C-9DBE49B3F045}" type="datetimeFigureOut">
              <a:rPr lang="fr-FR" smtClean="0">
                <a:solidFill>
                  <a:prstClr val="black">
                    <a:tint val="75000"/>
                  </a:prstClr>
                </a:solidFill>
              </a:rPr>
              <a:pPr/>
              <a:t>07/12/2017</a:t>
            </a:fld>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38748F7-F8D5-4262-9DD9-667E7E6EE951}" type="slidenum">
              <a:rPr lang="fr-CH" smtClean="0">
                <a:solidFill>
                  <a:prstClr val="black">
                    <a:tint val="75000"/>
                  </a:prstClr>
                </a:solidFill>
              </a:rPr>
              <a:pPr/>
              <a:t>‹N›</a:t>
            </a:fld>
            <a:endParaRPr lang="fr-CH">
              <a:solidFill>
                <a:prstClr val="black">
                  <a:tint val="75000"/>
                </a:prstClr>
              </a:solidFill>
            </a:endParaRPr>
          </a:p>
        </p:txBody>
      </p:sp>
    </p:spTree>
    <p:extLst>
      <p:ext uri="{BB962C8B-B14F-4D97-AF65-F5344CB8AC3E}">
        <p14:creationId xmlns:p14="http://schemas.microsoft.com/office/powerpoint/2010/main" val="3320219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828CEE69-3BDA-45EB-BB3C-9DBE49B3F045}" type="datetimeFigureOut">
              <a:rPr lang="fr-FR" smtClean="0">
                <a:solidFill>
                  <a:prstClr val="black">
                    <a:tint val="75000"/>
                  </a:prstClr>
                </a:solidFill>
              </a:rPr>
              <a:pPr/>
              <a:t>07/12/2017</a:t>
            </a:fld>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38748F7-F8D5-4262-9DD9-667E7E6EE951}" type="slidenum">
              <a:rPr lang="fr-CH" smtClean="0">
                <a:solidFill>
                  <a:prstClr val="black">
                    <a:tint val="75000"/>
                  </a:prstClr>
                </a:solidFill>
              </a:rPr>
              <a:pPr/>
              <a:t>‹N›</a:t>
            </a:fld>
            <a:endParaRPr lang="fr-CH">
              <a:solidFill>
                <a:prstClr val="black">
                  <a:tint val="75000"/>
                </a:prstClr>
              </a:solidFill>
            </a:endParaRPr>
          </a:p>
        </p:txBody>
      </p:sp>
    </p:spTree>
    <p:extLst>
      <p:ext uri="{BB962C8B-B14F-4D97-AF65-F5344CB8AC3E}">
        <p14:creationId xmlns:p14="http://schemas.microsoft.com/office/powerpoint/2010/main" val="1939097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28CEE69-3BDA-45EB-BB3C-9DBE49B3F045}" type="datetimeFigureOut">
              <a:rPr lang="fr-FR" smtClean="0">
                <a:solidFill>
                  <a:prstClr val="black">
                    <a:tint val="75000"/>
                  </a:prstClr>
                </a:solidFill>
              </a:rPr>
              <a:pPr/>
              <a:t>07/12/2017</a:t>
            </a:fld>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38748F7-F8D5-4262-9DD9-667E7E6EE951}" type="slidenum">
              <a:rPr lang="fr-CH" smtClean="0">
                <a:solidFill>
                  <a:prstClr val="black">
                    <a:tint val="75000"/>
                  </a:prstClr>
                </a:solidFill>
              </a:rPr>
              <a:pPr/>
              <a:t>‹N›</a:t>
            </a:fld>
            <a:endParaRPr lang="fr-CH">
              <a:solidFill>
                <a:prstClr val="black">
                  <a:tint val="75000"/>
                </a:prstClr>
              </a:solidFill>
            </a:endParaRPr>
          </a:p>
        </p:txBody>
      </p:sp>
    </p:spTree>
    <p:extLst>
      <p:ext uri="{BB962C8B-B14F-4D97-AF65-F5344CB8AC3E}">
        <p14:creationId xmlns:p14="http://schemas.microsoft.com/office/powerpoint/2010/main" val="2609612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p>
            <a:fld id="{828CEE69-3BDA-45EB-BB3C-9DBE49B3F045}" type="datetimeFigureOut">
              <a:rPr lang="fr-FR" smtClean="0">
                <a:solidFill>
                  <a:prstClr val="black">
                    <a:tint val="75000"/>
                  </a:prstClr>
                </a:solidFill>
              </a:rPr>
              <a:pPr/>
              <a:t>07/12/2017</a:t>
            </a:fld>
            <a:endParaRPr lang="fr-CH">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H">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38748F7-F8D5-4262-9DD9-667E7E6EE951}" type="slidenum">
              <a:rPr lang="fr-CH" smtClean="0">
                <a:solidFill>
                  <a:prstClr val="black">
                    <a:tint val="75000"/>
                  </a:prstClr>
                </a:solidFill>
              </a:rPr>
              <a:pPr/>
              <a:t>‹N›</a:t>
            </a:fld>
            <a:endParaRPr lang="fr-CH">
              <a:solidFill>
                <a:prstClr val="black">
                  <a:tint val="75000"/>
                </a:prstClr>
              </a:solidFill>
            </a:endParaRPr>
          </a:p>
        </p:txBody>
      </p:sp>
    </p:spTree>
    <p:extLst>
      <p:ext uri="{BB962C8B-B14F-4D97-AF65-F5344CB8AC3E}">
        <p14:creationId xmlns:p14="http://schemas.microsoft.com/office/powerpoint/2010/main" val="4272581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p>
            <a:fld id="{828CEE69-3BDA-45EB-BB3C-9DBE49B3F045}" type="datetimeFigureOut">
              <a:rPr lang="fr-FR" smtClean="0">
                <a:solidFill>
                  <a:prstClr val="black">
                    <a:tint val="75000"/>
                  </a:prstClr>
                </a:solidFill>
              </a:rPr>
              <a:pPr/>
              <a:t>07/12/2017</a:t>
            </a:fld>
            <a:endParaRPr lang="fr-CH">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H">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438748F7-F8D5-4262-9DD9-667E7E6EE951}" type="slidenum">
              <a:rPr lang="fr-CH" smtClean="0">
                <a:solidFill>
                  <a:prstClr val="black">
                    <a:tint val="75000"/>
                  </a:prstClr>
                </a:solidFill>
              </a:rPr>
              <a:pPr/>
              <a:t>‹N›</a:t>
            </a:fld>
            <a:endParaRPr lang="fr-CH">
              <a:solidFill>
                <a:prstClr val="black">
                  <a:tint val="75000"/>
                </a:prstClr>
              </a:solidFill>
            </a:endParaRPr>
          </a:p>
        </p:txBody>
      </p:sp>
    </p:spTree>
    <p:extLst>
      <p:ext uri="{BB962C8B-B14F-4D97-AF65-F5344CB8AC3E}">
        <p14:creationId xmlns:p14="http://schemas.microsoft.com/office/powerpoint/2010/main" val="3235781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e la date 2"/>
          <p:cNvSpPr>
            <a:spLocks noGrp="1"/>
          </p:cNvSpPr>
          <p:nvPr>
            <p:ph type="dt" sz="half" idx="10"/>
          </p:nvPr>
        </p:nvSpPr>
        <p:spPr/>
        <p:txBody>
          <a:bodyPr/>
          <a:lstStyle/>
          <a:p>
            <a:fld id="{828CEE69-3BDA-45EB-BB3C-9DBE49B3F045}" type="datetimeFigureOut">
              <a:rPr lang="fr-FR" smtClean="0">
                <a:solidFill>
                  <a:prstClr val="black">
                    <a:tint val="75000"/>
                  </a:prstClr>
                </a:solidFill>
              </a:rPr>
              <a:pPr/>
              <a:t>07/12/2017</a:t>
            </a:fld>
            <a:endParaRPr lang="fr-CH">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H">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438748F7-F8D5-4262-9DD9-667E7E6EE951}" type="slidenum">
              <a:rPr lang="fr-CH" smtClean="0">
                <a:solidFill>
                  <a:prstClr val="black">
                    <a:tint val="75000"/>
                  </a:prstClr>
                </a:solidFill>
              </a:rPr>
              <a:pPr/>
              <a:t>‹N›</a:t>
            </a:fld>
            <a:endParaRPr lang="fr-CH">
              <a:solidFill>
                <a:prstClr val="black">
                  <a:tint val="75000"/>
                </a:prstClr>
              </a:solidFill>
            </a:endParaRPr>
          </a:p>
        </p:txBody>
      </p:sp>
    </p:spTree>
    <p:extLst>
      <p:ext uri="{BB962C8B-B14F-4D97-AF65-F5344CB8AC3E}">
        <p14:creationId xmlns:p14="http://schemas.microsoft.com/office/powerpoint/2010/main" val="2963060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28CEE69-3BDA-45EB-BB3C-9DBE49B3F045}" type="datetimeFigureOut">
              <a:rPr lang="fr-FR" smtClean="0">
                <a:solidFill>
                  <a:prstClr val="black">
                    <a:tint val="75000"/>
                  </a:prstClr>
                </a:solidFill>
              </a:rPr>
              <a:pPr/>
              <a:t>07/12/2017</a:t>
            </a:fld>
            <a:endParaRPr lang="fr-CH">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H">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438748F7-F8D5-4262-9DD9-667E7E6EE951}" type="slidenum">
              <a:rPr lang="fr-CH" smtClean="0">
                <a:solidFill>
                  <a:prstClr val="black">
                    <a:tint val="75000"/>
                  </a:prstClr>
                </a:solidFill>
              </a:rPr>
              <a:pPr/>
              <a:t>‹N›</a:t>
            </a:fld>
            <a:endParaRPr lang="fr-CH">
              <a:solidFill>
                <a:prstClr val="black">
                  <a:tint val="75000"/>
                </a:prstClr>
              </a:solidFill>
            </a:endParaRPr>
          </a:p>
        </p:txBody>
      </p:sp>
    </p:spTree>
    <p:extLst>
      <p:ext uri="{BB962C8B-B14F-4D97-AF65-F5344CB8AC3E}">
        <p14:creationId xmlns:p14="http://schemas.microsoft.com/office/powerpoint/2010/main" val="3900041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28CEE69-3BDA-45EB-BB3C-9DBE49B3F045}" type="datetimeFigureOut">
              <a:rPr lang="fr-FR" smtClean="0">
                <a:solidFill>
                  <a:prstClr val="black">
                    <a:tint val="75000"/>
                  </a:prstClr>
                </a:solidFill>
              </a:rPr>
              <a:pPr/>
              <a:t>07/12/2017</a:t>
            </a:fld>
            <a:endParaRPr lang="fr-CH">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H">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38748F7-F8D5-4262-9DD9-667E7E6EE951}" type="slidenum">
              <a:rPr lang="fr-CH" smtClean="0">
                <a:solidFill>
                  <a:prstClr val="black">
                    <a:tint val="75000"/>
                  </a:prstClr>
                </a:solidFill>
              </a:rPr>
              <a:pPr/>
              <a:t>‹N›</a:t>
            </a:fld>
            <a:endParaRPr lang="fr-CH">
              <a:solidFill>
                <a:prstClr val="black">
                  <a:tint val="75000"/>
                </a:prstClr>
              </a:solidFill>
            </a:endParaRPr>
          </a:p>
        </p:txBody>
      </p:sp>
    </p:spTree>
    <p:extLst>
      <p:ext uri="{BB962C8B-B14F-4D97-AF65-F5344CB8AC3E}">
        <p14:creationId xmlns:p14="http://schemas.microsoft.com/office/powerpoint/2010/main" val="4282675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r>
              <a:rPr lang="fr-FR" dirty="0">
                <a:solidFill>
                  <a:prstClr val="black">
                    <a:tint val="75000"/>
                  </a:prstClr>
                </a:solidFill>
              </a:rPr>
              <a:t>Janvier2016</a:t>
            </a:r>
            <a:endParaRPr lang="fr-CH" dirty="0">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CH" dirty="0">
                <a:solidFill>
                  <a:prstClr val="black">
                    <a:tint val="75000"/>
                  </a:prstClr>
                </a:solidFill>
              </a:rPr>
              <a:t>Restructuration de la CCL</a:t>
            </a:r>
          </a:p>
        </p:txBody>
      </p:sp>
      <p:sp>
        <p:nvSpPr>
          <p:cNvPr id="6" name="Espace réservé du numéro de diapositive 5"/>
          <p:cNvSpPr>
            <a:spLocks noGrp="1"/>
          </p:cNvSpPr>
          <p:nvPr>
            <p:ph type="sldNum" sz="quarter" idx="12"/>
          </p:nvPr>
        </p:nvSpPr>
        <p:spPr/>
        <p:txBody>
          <a:bodyPr/>
          <a:lstStyle/>
          <a:p>
            <a:fld id="{4C29F1FC-0CA8-4C89-ADCE-CF0E748FA619}" type="slidenum">
              <a:rPr lang="fr-CH" smtClean="0">
                <a:solidFill>
                  <a:prstClr val="black">
                    <a:tint val="75000"/>
                  </a:prstClr>
                </a:solidFill>
              </a:rPr>
              <a:pPr/>
              <a:t>‹N›</a:t>
            </a:fld>
            <a:endParaRPr lang="fr-CH" dirty="0">
              <a:solidFill>
                <a:prstClr val="black">
                  <a:tint val="75000"/>
                </a:prstClr>
              </a:solidFill>
            </a:endParaRPr>
          </a:p>
        </p:txBody>
      </p:sp>
    </p:spTree>
    <p:extLst>
      <p:ext uri="{BB962C8B-B14F-4D97-AF65-F5344CB8AC3E}">
        <p14:creationId xmlns:p14="http://schemas.microsoft.com/office/powerpoint/2010/main" val="2991987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28CEE69-3BDA-45EB-BB3C-9DBE49B3F045}" type="datetimeFigureOut">
              <a:rPr lang="fr-FR" smtClean="0">
                <a:solidFill>
                  <a:prstClr val="black">
                    <a:tint val="75000"/>
                  </a:prstClr>
                </a:solidFill>
              </a:rPr>
              <a:pPr/>
              <a:t>07/12/2017</a:t>
            </a:fld>
            <a:endParaRPr lang="fr-CH">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H">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38748F7-F8D5-4262-9DD9-667E7E6EE951}" type="slidenum">
              <a:rPr lang="fr-CH" smtClean="0">
                <a:solidFill>
                  <a:prstClr val="black">
                    <a:tint val="75000"/>
                  </a:prstClr>
                </a:solidFill>
              </a:rPr>
              <a:pPr/>
              <a:t>‹N›</a:t>
            </a:fld>
            <a:endParaRPr lang="fr-CH">
              <a:solidFill>
                <a:prstClr val="black">
                  <a:tint val="75000"/>
                </a:prstClr>
              </a:solidFill>
            </a:endParaRPr>
          </a:p>
        </p:txBody>
      </p:sp>
    </p:spTree>
    <p:extLst>
      <p:ext uri="{BB962C8B-B14F-4D97-AF65-F5344CB8AC3E}">
        <p14:creationId xmlns:p14="http://schemas.microsoft.com/office/powerpoint/2010/main" val="2241838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828CEE69-3BDA-45EB-BB3C-9DBE49B3F045}" type="datetimeFigureOut">
              <a:rPr lang="fr-FR" smtClean="0">
                <a:solidFill>
                  <a:prstClr val="black">
                    <a:tint val="75000"/>
                  </a:prstClr>
                </a:solidFill>
              </a:rPr>
              <a:pPr/>
              <a:t>07/12/2017</a:t>
            </a:fld>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38748F7-F8D5-4262-9DD9-667E7E6EE951}" type="slidenum">
              <a:rPr lang="fr-CH" smtClean="0">
                <a:solidFill>
                  <a:prstClr val="black">
                    <a:tint val="75000"/>
                  </a:prstClr>
                </a:solidFill>
              </a:rPr>
              <a:pPr/>
              <a:t>‹N›</a:t>
            </a:fld>
            <a:endParaRPr lang="fr-CH">
              <a:solidFill>
                <a:prstClr val="black">
                  <a:tint val="75000"/>
                </a:prstClr>
              </a:solidFill>
            </a:endParaRPr>
          </a:p>
        </p:txBody>
      </p:sp>
    </p:spTree>
    <p:extLst>
      <p:ext uri="{BB962C8B-B14F-4D97-AF65-F5344CB8AC3E}">
        <p14:creationId xmlns:p14="http://schemas.microsoft.com/office/powerpoint/2010/main" val="2418999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828CEE69-3BDA-45EB-BB3C-9DBE49B3F045}" type="datetimeFigureOut">
              <a:rPr lang="fr-FR" smtClean="0">
                <a:solidFill>
                  <a:prstClr val="black">
                    <a:tint val="75000"/>
                  </a:prstClr>
                </a:solidFill>
              </a:rPr>
              <a:pPr/>
              <a:t>07/12/2017</a:t>
            </a:fld>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38748F7-F8D5-4262-9DD9-667E7E6EE951}" type="slidenum">
              <a:rPr lang="fr-CH" smtClean="0">
                <a:solidFill>
                  <a:prstClr val="black">
                    <a:tint val="75000"/>
                  </a:prstClr>
                </a:solidFill>
              </a:rPr>
              <a:pPr/>
              <a:t>‹N›</a:t>
            </a:fld>
            <a:endParaRPr lang="fr-CH">
              <a:solidFill>
                <a:prstClr val="black">
                  <a:tint val="75000"/>
                </a:prstClr>
              </a:solidFill>
            </a:endParaRPr>
          </a:p>
        </p:txBody>
      </p:sp>
    </p:spTree>
    <p:extLst>
      <p:ext uri="{BB962C8B-B14F-4D97-AF65-F5344CB8AC3E}">
        <p14:creationId xmlns:p14="http://schemas.microsoft.com/office/powerpoint/2010/main" val="178159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dirty="0">
                <a:solidFill>
                  <a:prstClr val="black">
                    <a:tint val="75000"/>
                  </a:prstClr>
                </a:solidFill>
              </a:rPr>
              <a:t>Janvier2016</a:t>
            </a:r>
            <a:endParaRPr lang="fr-CH" dirty="0">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CH" dirty="0">
                <a:solidFill>
                  <a:prstClr val="black">
                    <a:tint val="75000"/>
                  </a:prstClr>
                </a:solidFill>
              </a:rPr>
              <a:t>Restructuration de la CCL</a:t>
            </a:r>
          </a:p>
        </p:txBody>
      </p:sp>
      <p:sp>
        <p:nvSpPr>
          <p:cNvPr id="6" name="Espace réservé du numéro de diapositive 5"/>
          <p:cNvSpPr>
            <a:spLocks noGrp="1"/>
          </p:cNvSpPr>
          <p:nvPr>
            <p:ph type="sldNum" sz="quarter" idx="12"/>
          </p:nvPr>
        </p:nvSpPr>
        <p:spPr/>
        <p:txBody>
          <a:bodyPr/>
          <a:lstStyle/>
          <a:p>
            <a:fld id="{4C29F1FC-0CA8-4C89-ADCE-CF0E748FA619}" type="slidenum">
              <a:rPr lang="fr-CH" smtClean="0">
                <a:solidFill>
                  <a:prstClr val="black">
                    <a:tint val="75000"/>
                  </a:prstClr>
                </a:solidFill>
              </a:rPr>
              <a:pPr/>
              <a:t>‹N›</a:t>
            </a:fld>
            <a:endParaRPr lang="fr-CH" dirty="0">
              <a:solidFill>
                <a:prstClr val="black">
                  <a:tint val="75000"/>
                </a:prstClr>
              </a:solidFill>
            </a:endParaRPr>
          </a:p>
        </p:txBody>
      </p:sp>
    </p:spTree>
    <p:extLst>
      <p:ext uri="{BB962C8B-B14F-4D97-AF65-F5344CB8AC3E}">
        <p14:creationId xmlns:p14="http://schemas.microsoft.com/office/powerpoint/2010/main" val="413735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p>
            <a:r>
              <a:rPr lang="fr-FR" dirty="0">
                <a:solidFill>
                  <a:prstClr val="black">
                    <a:tint val="75000"/>
                  </a:prstClr>
                </a:solidFill>
              </a:rPr>
              <a:t>Janvier2016</a:t>
            </a:r>
            <a:endParaRPr lang="fr-CH" dirty="0">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CH" dirty="0">
                <a:solidFill>
                  <a:prstClr val="black">
                    <a:tint val="75000"/>
                  </a:prstClr>
                </a:solidFill>
              </a:rPr>
              <a:t>Restructuration de la CCL</a:t>
            </a:r>
          </a:p>
        </p:txBody>
      </p:sp>
      <p:sp>
        <p:nvSpPr>
          <p:cNvPr id="7" name="Espace réservé du numéro de diapositive 6"/>
          <p:cNvSpPr>
            <a:spLocks noGrp="1"/>
          </p:cNvSpPr>
          <p:nvPr>
            <p:ph type="sldNum" sz="quarter" idx="12"/>
          </p:nvPr>
        </p:nvSpPr>
        <p:spPr/>
        <p:txBody>
          <a:bodyPr/>
          <a:lstStyle/>
          <a:p>
            <a:fld id="{4C29F1FC-0CA8-4C89-ADCE-CF0E748FA619}" type="slidenum">
              <a:rPr lang="fr-CH" smtClean="0">
                <a:solidFill>
                  <a:prstClr val="black">
                    <a:tint val="75000"/>
                  </a:prstClr>
                </a:solidFill>
              </a:rPr>
              <a:pPr/>
              <a:t>‹N›</a:t>
            </a:fld>
            <a:endParaRPr lang="fr-CH" dirty="0">
              <a:solidFill>
                <a:prstClr val="black">
                  <a:tint val="75000"/>
                </a:prstClr>
              </a:solidFill>
            </a:endParaRPr>
          </a:p>
        </p:txBody>
      </p:sp>
    </p:spTree>
    <p:extLst>
      <p:ext uri="{BB962C8B-B14F-4D97-AF65-F5344CB8AC3E}">
        <p14:creationId xmlns:p14="http://schemas.microsoft.com/office/powerpoint/2010/main" val="172029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p>
            <a:r>
              <a:rPr lang="fr-FR" dirty="0">
                <a:solidFill>
                  <a:prstClr val="black">
                    <a:tint val="75000"/>
                  </a:prstClr>
                </a:solidFill>
              </a:rPr>
              <a:t>Janvier2016</a:t>
            </a:r>
            <a:endParaRPr lang="fr-CH" dirty="0">
              <a:solidFill>
                <a:prstClr val="black">
                  <a:tint val="75000"/>
                </a:prstClr>
              </a:solidFill>
            </a:endParaRPr>
          </a:p>
        </p:txBody>
      </p:sp>
      <p:sp>
        <p:nvSpPr>
          <p:cNvPr id="8" name="Espace réservé du pied de page 7"/>
          <p:cNvSpPr>
            <a:spLocks noGrp="1"/>
          </p:cNvSpPr>
          <p:nvPr>
            <p:ph type="ftr" sz="quarter" idx="11"/>
          </p:nvPr>
        </p:nvSpPr>
        <p:spPr/>
        <p:txBody>
          <a:bodyPr/>
          <a:lstStyle/>
          <a:p>
            <a:r>
              <a:rPr lang="fr-CH" dirty="0">
                <a:solidFill>
                  <a:prstClr val="black">
                    <a:tint val="75000"/>
                  </a:prstClr>
                </a:solidFill>
              </a:rPr>
              <a:t>Restructuration de la CCL</a:t>
            </a:r>
          </a:p>
        </p:txBody>
      </p:sp>
      <p:sp>
        <p:nvSpPr>
          <p:cNvPr id="9" name="Espace réservé du numéro de diapositive 8"/>
          <p:cNvSpPr>
            <a:spLocks noGrp="1"/>
          </p:cNvSpPr>
          <p:nvPr>
            <p:ph type="sldNum" sz="quarter" idx="12"/>
          </p:nvPr>
        </p:nvSpPr>
        <p:spPr/>
        <p:txBody>
          <a:bodyPr/>
          <a:lstStyle/>
          <a:p>
            <a:fld id="{4C29F1FC-0CA8-4C89-ADCE-CF0E748FA619}" type="slidenum">
              <a:rPr lang="fr-CH" smtClean="0">
                <a:solidFill>
                  <a:prstClr val="black">
                    <a:tint val="75000"/>
                  </a:prstClr>
                </a:solidFill>
              </a:rPr>
              <a:pPr/>
              <a:t>‹N›</a:t>
            </a:fld>
            <a:endParaRPr lang="fr-CH" dirty="0">
              <a:solidFill>
                <a:prstClr val="black">
                  <a:tint val="75000"/>
                </a:prstClr>
              </a:solidFill>
            </a:endParaRPr>
          </a:p>
        </p:txBody>
      </p:sp>
    </p:spTree>
    <p:extLst>
      <p:ext uri="{BB962C8B-B14F-4D97-AF65-F5344CB8AC3E}">
        <p14:creationId xmlns:p14="http://schemas.microsoft.com/office/powerpoint/2010/main" val="4075473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e la date 2"/>
          <p:cNvSpPr>
            <a:spLocks noGrp="1"/>
          </p:cNvSpPr>
          <p:nvPr>
            <p:ph type="dt" sz="half" idx="10"/>
          </p:nvPr>
        </p:nvSpPr>
        <p:spPr/>
        <p:txBody>
          <a:bodyPr/>
          <a:lstStyle/>
          <a:p>
            <a:r>
              <a:rPr lang="fr-FR" dirty="0">
                <a:solidFill>
                  <a:prstClr val="black">
                    <a:tint val="75000"/>
                  </a:prstClr>
                </a:solidFill>
              </a:rPr>
              <a:t>Janvier2016</a:t>
            </a:r>
            <a:endParaRPr lang="fr-CH" dirty="0">
              <a:solidFill>
                <a:prstClr val="black">
                  <a:tint val="75000"/>
                </a:prstClr>
              </a:solidFill>
            </a:endParaRPr>
          </a:p>
        </p:txBody>
      </p:sp>
      <p:sp>
        <p:nvSpPr>
          <p:cNvPr id="4" name="Espace réservé du pied de page 3"/>
          <p:cNvSpPr>
            <a:spLocks noGrp="1"/>
          </p:cNvSpPr>
          <p:nvPr>
            <p:ph type="ftr" sz="quarter" idx="11"/>
          </p:nvPr>
        </p:nvSpPr>
        <p:spPr/>
        <p:txBody>
          <a:bodyPr/>
          <a:lstStyle/>
          <a:p>
            <a:r>
              <a:rPr lang="fr-CH" dirty="0">
                <a:solidFill>
                  <a:prstClr val="black">
                    <a:tint val="75000"/>
                  </a:prstClr>
                </a:solidFill>
              </a:rPr>
              <a:t>Restructuration de la CCL</a:t>
            </a:r>
          </a:p>
        </p:txBody>
      </p:sp>
      <p:sp>
        <p:nvSpPr>
          <p:cNvPr id="5" name="Espace réservé du numéro de diapositive 4"/>
          <p:cNvSpPr>
            <a:spLocks noGrp="1"/>
          </p:cNvSpPr>
          <p:nvPr>
            <p:ph type="sldNum" sz="quarter" idx="12"/>
          </p:nvPr>
        </p:nvSpPr>
        <p:spPr/>
        <p:txBody>
          <a:bodyPr/>
          <a:lstStyle/>
          <a:p>
            <a:fld id="{4C29F1FC-0CA8-4C89-ADCE-CF0E748FA619}" type="slidenum">
              <a:rPr lang="fr-CH" smtClean="0">
                <a:solidFill>
                  <a:prstClr val="black">
                    <a:tint val="75000"/>
                  </a:prstClr>
                </a:solidFill>
              </a:rPr>
              <a:pPr/>
              <a:t>‹N›</a:t>
            </a:fld>
            <a:endParaRPr lang="fr-CH" dirty="0">
              <a:solidFill>
                <a:prstClr val="black">
                  <a:tint val="75000"/>
                </a:prstClr>
              </a:solidFill>
            </a:endParaRPr>
          </a:p>
        </p:txBody>
      </p:sp>
    </p:spTree>
    <p:extLst>
      <p:ext uri="{BB962C8B-B14F-4D97-AF65-F5344CB8AC3E}">
        <p14:creationId xmlns:p14="http://schemas.microsoft.com/office/powerpoint/2010/main" val="127870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solidFill>
                  <a:prstClr val="black">
                    <a:tint val="75000"/>
                  </a:prstClr>
                </a:solidFill>
              </a:rPr>
              <a:t>Janvier2016</a:t>
            </a:r>
            <a:endParaRPr lang="fr-CH" dirty="0">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fr-CH" dirty="0">
                <a:solidFill>
                  <a:prstClr val="black">
                    <a:tint val="75000"/>
                  </a:prstClr>
                </a:solidFill>
              </a:rPr>
              <a:t>Restructuration de la CCL</a:t>
            </a:r>
          </a:p>
        </p:txBody>
      </p:sp>
      <p:sp>
        <p:nvSpPr>
          <p:cNvPr id="4" name="Espace réservé du numéro de diapositive 3"/>
          <p:cNvSpPr>
            <a:spLocks noGrp="1"/>
          </p:cNvSpPr>
          <p:nvPr>
            <p:ph type="sldNum" sz="quarter" idx="12"/>
          </p:nvPr>
        </p:nvSpPr>
        <p:spPr/>
        <p:txBody>
          <a:bodyPr/>
          <a:lstStyle/>
          <a:p>
            <a:fld id="{4C29F1FC-0CA8-4C89-ADCE-CF0E748FA619}" type="slidenum">
              <a:rPr lang="fr-CH" smtClean="0">
                <a:solidFill>
                  <a:prstClr val="black">
                    <a:tint val="75000"/>
                  </a:prstClr>
                </a:solidFill>
              </a:rPr>
              <a:pPr/>
              <a:t>‹N›</a:t>
            </a:fld>
            <a:endParaRPr lang="fr-CH" dirty="0">
              <a:solidFill>
                <a:prstClr val="black">
                  <a:tint val="75000"/>
                </a:prstClr>
              </a:solidFill>
            </a:endParaRPr>
          </a:p>
        </p:txBody>
      </p:sp>
    </p:spTree>
    <p:extLst>
      <p:ext uri="{BB962C8B-B14F-4D97-AF65-F5344CB8AC3E}">
        <p14:creationId xmlns:p14="http://schemas.microsoft.com/office/powerpoint/2010/main" val="257426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dirty="0">
                <a:solidFill>
                  <a:prstClr val="black">
                    <a:tint val="75000"/>
                  </a:prstClr>
                </a:solidFill>
              </a:rPr>
              <a:t>Janvier2016</a:t>
            </a:r>
            <a:endParaRPr lang="fr-CH" dirty="0">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CH" dirty="0">
                <a:solidFill>
                  <a:prstClr val="black">
                    <a:tint val="75000"/>
                  </a:prstClr>
                </a:solidFill>
              </a:rPr>
              <a:t>Restructuration de la CCL</a:t>
            </a:r>
          </a:p>
        </p:txBody>
      </p:sp>
      <p:sp>
        <p:nvSpPr>
          <p:cNvPr id="7" name="Espace réservé du numéro de diapositive 6"/>
          <p:cNvSpPr>
            <a:spLocks noGrp="1"/>
          </p:cNvSpPr>
          <p:nvPr>
            <p:ph type="sldNum" sz="quarter" idx="12"/>
          </p:nvPr>
        </p:nvSpPr>
        <p:spPr/>
        <p:txBody>
          <a:bodyPr/>
          <a:lstStyle/>
          <a:p>
            <a:fld id="{4C29F1FC-0CA8-4C89-ADCE-CF0E748FA619}" type="slidenum">
              <a:rPr lang="fr-CH" smtClean="0">
                <a:solidFill>
                  <a:prstClr val="black">
                    <a:tint val="75000"/>
                  </a:prstClr>
                </a:solidFill>
              </a:rPr>
              <a:pPr/>
              <a:t>‹N›</a:t>
            </a:fld>
            <a:endParaRPr lang="fr-CH" dirty="0">
              <a:solidFill>
                <a:prstClr val="black">
                  <a:tint val="75000"/>
                </a:prstClr>
              </a:solidFill>
            </a:endParaRPr>
          </a:p>
        </p:txBody>
      </p:sp>
    </p:spTree>
    <p:extLst>
      <p:ext uri="{BB962C8B-B14F-4D97-AF65-F5344CB8AC3E}">
        <p14:creationId xmlns:p14="http://schemas.microsoft.com/office/powerpoint/2010/main" val="623716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dirty="0">
                <a:solidFill>
                  <a:prstClr val="black">
                    <a:tint val="75000"/>
                  </a:prstClr>
                </a:solidFill>
              </a:rPr>
              <a:t>Janvier2016</a:t>
            </a:r>
            <a:endParaRPr lang="fr-CH" dirty="0">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CH" dirty="0">
                <a:solidFill>
                  <a:prstClr val="black">
                    <a:tint val="75000"/>
                  </a:prstClr>
                </a:solidFill>
              </a:rPr>
              <a:t>Restructuration de la CCL</a:t>
            </a:r>
          </a:p>
        </p:txBody>
      </p:sp>
      <p:sp>
        <p:nvSpPr>
          <p:cNvPr id="7" name="Espace réservé du numéro de diapositive 6"/>
          <p:cNvSpPr>
            <a:spLocks noGrp="1"/>
          </p:cNvSpPr>
          <p:nvPr>
            <p:ph type="sldNum" sz="quarter" idx="12"/>
          </p:nvPr>
        </p:nvSpPr>
        <p:spPr/>
        <p:txBody>
          <a:bodyPr/>
          <a:lstStyle/>
          <a:p>
            <a:fld id="{4C29F1FC-0CA8-4C89-ADCE-CF0E748FA619}" type="slidenum">
              <a:rPr lang="fr-CH" smtClean="0">
                <a:solidFill>
                  <a:prstClr val="black">
                    <a:tint val="75000"/>
                  </a:prstClr>
                </a:solidFill>
              </a:rPr>
              <a:pPr/>
              <a:t>‹N›</a:t>
            </a:fld>
            <a:endParaRPr lang="fr-CH" dirty="0">
              <a:solidFill>
                <a:prstClr val="black">
                  <a:tint val="75000"/>
                </a:prstClr>
              </a:solidFill>
            </a:endParaRPr>
          </a:p>
        </p:txBody>
      </p:sp>
    </p:spTree>
    <p:extLst>
      <p:ext uri="{BB962C8B-B14F-4D97-AF65-F5344CB8AC3E}">
        <p14:creationId xmlns:p14="http://schemas.microsoft.com/office/powerpoint/2010/main" val="675094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35001">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a:solidFill>
                  <a:prstClr val="black">
                    <a:tint val="75000"/>
                  </a:prstClr>
                </a:solidFill>
              </a:rPr>
              <a:t>Janvier2016</a:t>
            </a:r>
            <a:endParaRPr lang="fr-CH" dirty="0">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CH" dirty="0">
                <a:solidFill>
                  <a:prstClr val="black">
                    <a:tint val="75000"/>
                  </a:prstClr>
                </a:solidFill>
              </a:rPr>
              <a:t>Restructuration de la CCL</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9F1FC-0CA8-4C89-ADCE-CF0E748FA619}" type="slidenum">
              <a:rPr lang="fr-CH" smtClean="0">
                <a:solidFill>
                  <a:prstClr val="black">
                    <a:tint val="75000"/>
                  </a:prstClr>
                </a:solidFill>
              </a:rPr>
              <a:pPr/>
              <a:t>‹N›</a:t>
            </a:fld>
            <a:endParaRPr lang="fr-CH" dirty="0">
              <a:solidFill>
                <a:prstClr val="black">
                  <a:tint val="75000"/>
                </a:prstClr>
              </a:solidFill>
            </a:endParaRPr>
          </a:p>
        </p:txBody>
      </p:sp>
    </p:spTree>
    <p:extLst>
      <p:ext uri="{BB962C8B-B14F-4D97-AF65-F5344CB8AC3E}">
        <p14:creationId xmlns:p14="http://schemas.microsoft.com/office/powerpoint/2010/main" val="324174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alpha val="22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CEE69-3BDA-45EB-BB3C-9DBE49B3F045}" type="datetimeFigureOut">
              <a:rPr lang="fr-FR" smtClean="0">
                <a:solidFill>
                  <a:prstClr val="black">
                    <a:tint val="75000"/>
                  </a:prstClr>
                </a:solidFill>
              </a:rPr>
              <a:pPr/>
              <a:t>07/12/2017</a:t>
            </a:fld>
            <a:endParaRPr lang="fr-CH">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748F7-F8D5-4262-9DD9-667E7E6EE951}" type="slidenum">
              <a:rPr lang="fr-CH" smtClean="0">
                <a:solidFill>
                  <a:prstClr val="black">
                    <a:tint val="75000"/>
                  </a:prstClr>
                </a:solidFill>
              </a:rPr>
              <a:pPr/>
              <a:t>‹N›</a:t>
            </a:fld>
            <a:endParaRPr lang="fr-CH">
              <a:solidFill>
                <a:prstClr val="black">
                  <a:tint val="75000"/>
                </a:prstClr>
              </a:solidFill>
            </a:endParaRPr>
          </a:p>
        </p:txBody>
      </p:sp>
    </p:spTree>
    <p:extLst>
      <p:ext uri="{BB962C8B-B14F-4D97-AF65-F5344CB8AC3E}">
        <p14:creationId xmlns:p14="http://schemas.microsoft.com/office/powerpoint/2010/main" val="20064267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http://www.swissvisite.ch/images/cantons/jura/jura_ecusson.gif" TargetMode="External"/><Relationship Id="rId3" Type="http://schemas.openxmlformats.org/officeDocument/2006/relationships/image" Target="http://www.swissvisite.ch/images/cantons/geneve/geneve_ecusson.gif" TargetMode="External"/><Relationship Id="rId7" Type="http://schemas.openxmlformats.org/officeDocument/2006/relationships/image" Target="http://www.swissvisite.ch/images/cantons/valais/valais_ecusson.gif" TargetMode="External"/><Relationship Id="rId12" Type="http://schemas.openxmlformats.org/officeDocument/2006/relationships/image" Target="../media/image13.png"/><Relationship Id="rId17" Type="http://schemas.openxmlformats.org/officeDocument/2006/relationships/image" Target="../media/image1.emf"/><Relationship Id="rId2" Type="http://schemas.openxmlformats.org/officeDocument/2006/relationships/image" Target="../media/image8.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http://www.swissvisite.ch/images/cantons/fribourg/ecusson_fr.gif" TargetMode="External"/><Relationship Id="rId5" Type="http://schemas.openxmlformats.org/officeDocument/2006/relationships/image" Target="http://www.swissvisite.ch/images/cantons/vaud/vaud_ecusson.gif" TargetMode="External"/><Relationship Id="rId15" Type="http://schemas.openxmlformats.org/officeDocument/2006/relationships/image" Target="http://www.swissvisite.ch/images/cantons/tessin/tessin_ecusson.gif" TargetMode="Externa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http://www.swissvisite.ch/images/cantons/neuchatel/neuchatel_ecusson.gif" TargetMode="External"/><Relationship Id="rId1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8.emf"/></Relationships>
</file>

<file path=ppt/slides/_rels/slide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19.jpg&amp;ehk=KfmTlxPxSWHDrqkNGBO7qQ&amp;r=0&amp;pid=OfficeInsert"/><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fr.123rf.com/photo_19407667_une-image-abstraite-d-une-cellule-de-prison.html?term=prison%2Bcell&amp;vti=mvycndncrovj74xive" TargetMode="Externa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b="1" dirty="0">
              <a:solidFill>
                <a:schemeClr val="tx2">
                  <a:lumMod val="50000"/>
                </a:schemeClr>
              </a:solidFill>
              <a:latin typeface="Century" panose="02040604050505020304" pitchFamily="18" charset="0"/>
            </a:endParaRPr>
          </a:p>
          <a:p>
            <a:pPr marL="0" indent="0" algn="ctr">
              <a:buNone/>
            </a:pPr>
            <a:endParaRPr lang="fr-CH" b="1" dirty="0">
              <a:solidFill>
                <a:schemeClr val="tx2">
                  <a:lumMod val="50000"/>
                </a:schemeClr>
              </a:solidFill>
              <a:latin typeface="Century" panose="02040604050505020304" pitchFamily="18" charset="0"/>
            </a:endParaRPr>
          </a:p>
          <a:p>
            <a:pPr marL="0" indent="0" algn="ctr">
              <a:buNone/>
            </a:pPr>
            <a:endParaRPr lang="fr-CH" sz="24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1</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71600" y="3105835"/>
            <a:ext cx="7560840" cy="1384995"/>
          </a:xfrm>
          <a:prstGeom prst="rect">
            <a:avLst/>
          </a:prstGeom>
        </p:spPr>
        <p:txBody>
          <a:bodyPr wrap="square">
            <a:spAutoFit/>
          </a:bodyPr>
          <a:lstStyle/>
          <a:p>
            <a:pPr algn="ctr"/>
            <a:r>
              <a:rPr lang="fr-CH" sz="2800" b="1" dirty="0">
                <a:solidFill>
                  <a:schemeClr val="tx2">
                    <a:lumMod val="75000"/>
                  </a:schemeClr>
                </a:solidFill>
                <a:effectLst>
                  <a:outerShdw blurRad="38100" dist="38100" dir="2700000" algn="tl">
                    <a:srgbClr val="000000">
                      <a:alpha val="43137"/>
                    </a:srgbClr>
                  </a:outerShdw>
                </a:effectLst>
                <a:latin typeface="Century" panose="02040604050505020304" pitchFamily="18" charset="0"/>
                <a:ea typeface="Cambria Math" panose="02040503050406030204" pitchFamily="18" charset="0"/>
              </a:rPr>
              <a:t>Plus-value d’un concordat </a:t>
            </a:r>
          </a:p>
          <a:p>
            <a:pPr algn="ctr"/>
            <a:endParaRPr lang="fr-CH" sz="2800" b="1" dirty="0">
              <a:solidFill>
                <a:schemeClr val="tx2">
                  <a:lumMod val="75000"/>
                </a:schemeClr>
              </a:solidFill>
              <a:effectLst>
                <a:outerShdw blurRad="38100" dist="38100" dir="2700000" algn="tl">
                  <a:srgbClr val="000000">
                    <a:alpha val="43137"/>
                  </a:srgbClr>
                </a:outerShdw>
              </a:effectLst>
              <a:latin typeface="Century" panose="02040604050505020304" pitchFamily="18" charset="0"/>
              <a:ea typeface="Cambria Math" panose="02040503050406030204" pitchFamily="18" charset="0"/>
            </a:endParaRPr>
          </a:p>
          <a:p>
            <a:pPr algn="ctr"/>
            <a:r>
              <a:rPr lang="fr-CH" sz="2800" b="1" dirty="0">
                <a:solidFill>
                  <a:schemeClr val="tx2">
                    <a:lumMod val="75000"/>
                  </a:schemeClr>
                </a:solidFill>
                <a:effectLst>
                  <a:outerShdw blurRad="38100" dist="38100" dir="2700000" algn="tl">
                    <a:srgbClr val="000000">
                      <a:alpha val="43137"/>
                    </a:srgbClr>
                  </a:outerShdw>
                </a:effectLst>
                <a:latin typeface="Century" panose="02040604050505020304" pitchFamily="18" charset="0"/>
                <a:ea typeface="Cambria Math" panose="02040503050406030204" pitchFamily="18" charset="0"/>
              </a:rPr>
              <a:t>dans l’exécution des sanctions pénales</a:t>
            </a:r>
          </a:p>
        </p:txBody>
      </p:sp>
    </p:spTree>
    <p:extLst>
      <p:ext uri="{BB962C8B-B14F-4D97-AF65-F5344CB8AC3E}">
        <p14:creationId xmlns:p14="http://schemas.microsoft.com/office/powerpoint/2010/main" val="1531032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b="1" dirty="0">
              <a:solidFill>
                <a:schemeClr val="tx2">
                  <a:lumMod val="50000"/>
                </a:schemeClr>
              </a:solidFill>
              <a:latin typeface="Century" panose="02040604050505020304" pitchFamily="18" charset="0"/>
            </a:endParaRPr>
          </a:p>
          <a:p>
            <a:pPr marL="0" indent="0" algn="ctr">
              <a:buNone/>
            </a:pPr>
            <a:endParaRPr lang="fr-CH" b="1" dirty="0">
              <a:solidFill>
                <a:schemeClr val="tx2">
                  <a:lumMod val="50000"/>
                </a:schemeClr>
              </a:solidFill>
              <a:latin typeface="Century" panose="02040604050505020304" pitchFamily="18" charset="0"/>
            </a:endParaRPr>
          </a:p>
          <a:p>
            <a:pPr marL="0" indent="0" algn="ctr">
              <a:buNone/>
            </a:pPr>
            <a:endParaRPr lang="fr-CH" sz="24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10</a:t>
            </a:fld>
            <a:endParaRPr lang="fr-CH" sz="900" dirty="0">
              <a:solidFill>
                <a:prstClr val="black">
                  <a:tint val="75000"/>
                </a:prstClr>
              </a:solidFill>
              <a:latin typeface="Cambria" panose="02040503050406030204" pitchFamily="18" charset="0"/>
            </a:endParaRPr>
          </a:p>
        </p:txBody>
      </p:sp>
      <p:graphicFrame>
        <p:nvGraphicFramePr>
          <p:cNvPr id="1030" name="Objet 1029"/>
          <p:cNvGraphicFramePr>
            <a:graphicFrameLocks noChangeAspect="1"/>
          </p:cNvGraphicFramePr>
          <p:nvPr>
            <p:extLst>
              <p:ext uri="{D42A27DB-BD31-4B8C-83A1-F6EECF244321}">
                <p14:modId xmlns:p14="http://schemas.microsoft.com/office/powerpoint/2010/main" val="618503657"/>
              </p:ext>
            </p:extLst>
          </p:nvPr>
        </p:nvGraphicFramePr>
        <p:xfrm>
          <a:off x="3511" y="264393"/>
          <a:ext cx="9150896" cy="6457082"/>
        </p:xfrm>
        <a:graphic>
          <a:graphicData uri="http://schemas.openxmlformats.org/presentationml/2006/ole">
            <mc:AlternateContent xmlns:mc="http://schemas.openxmlformats.org/markup-compatibility/2006">
              <mc:Choice xmlns:v="urn:schemas-microsoft-com:vml" Requires="v">
                <p:oleObj spid="_x0000_s4355" name="Document" r:id="rId3" imgW="14322542" imgH="10105744" progId="Word.Document.12">
                  <p:embed/>
                </p:oleObj>
              </mc:Choice>
              <mc:Fallback>
                <p:oleObj name="Document" r:id="rId3" imgW="14322542" imgH="10105744" progId="Word.Document.12">
                  <p:embed/>
                  <p:pic>
                    <p:nvPicPr>
                      <p:cNvPr id="0" name=""/>
                      <p:cNvPicPr/>
                      <p:nvPr/>
                    </p:nvPicPr>
                    <p:blipFill>
                      <a:blip r:embed="rId4"/>
                      <a:stretch>
                        <a:fillRect/>
                      </a:stretch>
                    </p:blipFill>
                    <p:spPr>
                      <a:xfrm>
                        <a:off x="3511" y="264393"/>
                        <a:ext cx="9150896" cy="6457082"/>
                      </a:xfrm>
                      <a:prstGeom prst="rect">
                        <a:avLst/>
                      </a:prstGeom>
                    </p:spPr>
                  </p:pic>
                </p:oleObj>
              </mc:Fallback>
            </mc:AlternateContent>
          </a:graphicData>
        </a:graphic>
      </p:graphicFrame>
    </p:spTree>
    <p:extLst>
      <p:ext uri="{BB962C8B-B14F-4D97-AF65-F5344CB8AC3E}">
        <p14:creationId xmlns:p14="http://schemas.microsoft.com/office/powerpoint/2010/main" val="2034526317"/>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b="1" dirty="0">
              <a:solidFill>
                <a:schemeClr val="tx2">
                  <a:lumMod val="50000"/>
                </a:schemeClr>
              </a:solidFill>
              <a:latin typeface="Century" panose="02040604050505020304" pitchFamily="18" charset="0"/>
            </a:endParaRPr>
          </a:p>
          <a:p>
            <a:pPr marL="0" indent="0" algn="ctr">
              <a:buNone/>
            </a:pPr>
            <a:endParaRPr lang="fr-CH" b="1" dirty="0">
              <a:solidFill>
                <a:schemeClr val="tx2">
                  <a:lumMod val="50000"/>
                </a:schemeClr>
              </a:solidFill>
              <a:latin typeface="Century" panose="02040604050505020304" pitchFamily="18" charset="0"/>
            </a:endParaRPr>
          </a:p>
          <a:p>
            <a:pPr marL="0" indent="0" algn="ctr">
              <a:buNone/>
            </a:pPr>
            <a:endParaRPr lang="fr-CH" sz="24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11</a:t>
            </a:fld>
            <a:endParaRPr lang="fr-CH" sz="900" dirty="0">
              <a:solidFill>
                <a:prstClr val="black">
                  <a:tint val="75000"/>
                </a:prstClr>
              </a:solidFill>
              <a:latin typeface="Cambria" panose="02040503050406030204" pitchFamily="18" charset="0"/>
            </a:endParaRPr>
          </a:p>
        </p:txBody>
      </p:sp>
      <p:pic>
        <p:nvPicPr>
          <p:cNvPr id="7" name="Image 6" descr="http://www.swissvisite.ch/images/cantons/geneve/geneve_ecusson.gif"/>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66129" y="1942494"/>
            <a:ext cx="266065" cy="293370"/>
          </a:xfrm>
          <a:prstGeom prst="rect">
            <a:avLst/>
          </a:prstGeom>
          <a:noFill/>
          <a:ln>
            <a:noFill/>
          </a:ln>
        </p:spPr>
      </p:pic>
      <p:pic>
        <p:nvPicPr>
          <p:cNvPr id="8" name="Image 7" descr="http://www.swissvisite.ch/images/cantons/vaud/vaud_ecusson.gif"/>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958845" y="1942494"/>
            <a:ext cx="266065" cy="286385"/>
          </a:xfrm>
          <a:prstGeom prst="rect">
            <a:avLst/>
          </a:prstGeom>
          <a:noFill/>
          <a:ln>
            <a:noFill/>
          </a:ln>
        </p:spPr>
      </p:pic>
      <p:pic>
        <p:nvPicPr>
          <p:cNvPr id="9" name="Image 8" descr="http://www.swissvisite.ch/images/cantons/valais/valais_ecusson.gif"/>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165896" y="1942494"/>
            <a:ext cx="266065" cy="293370"/>
          </a:xfrm>
          <a:prstGeom prst="rect">
            <a:avLst/>
          </a:prstGeom>
          <a:noFill/>
          <a:ln>
            <a:noFill/>
          </a:ln>
        </p:spPr>
      </p:pic>
      <p:pic>
        <p:nvPicPr>
          <p:cNvPr id="10" name="Image 9" descr="http://www.swissvisite.ch/images/cantons/neuchatel/neuchatel_ecusson.gif"/>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5305951" y="1936592"/>
            <a:ext cx="266065" cy="293370"/>
          </a:xfrm>
          <a:prstGeom prst="rect">
            <a:avLst/>
          </a:prstGeom>
          <a:noFill/>
          <a:ln>
            <a:noFill/>
          </a:ln>
        </p:spPr>
      </p:pic>
      <p:pic>
        <p:nvPicPr>
          <p:cNvPr id="11" name="Image 10" descr="http://www.swissvisite.ch/images/cantons/fribourg/ecusson_fr.gif"/>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6732240" y="1936592"/>
            <a:ext cx="266065" cy="293370"/>
          </a:xfrm>
          <a:prstGeom prst="rect">
            <a:avLst/>
          </a:prstGeom>
          <a:noFill/>
          <a:ln>
            <a:noFill/>
          </a:ln>
        </p:spPr>
      </p:pic>
      <p:pic>
        <p:nvPicPr>
          <p:cNvPr id="12" name="Image 11" descr="http://www.swissvisite.ch/images/cantons/jura/jura_ecusson.gif"/>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2467584" y="4444355"/>
            <a:ext cx="259080" cy="293370"/>
          </a:xfrm>
          <a:prstGeom prst="rect">
            <a:avLst/>
          </a:prstGeom>
          <a:noFill/>
          <a:ln>
            <a:noFill/>
          </a:ln>
        </p:spPr>
      </p:pic>
      <p:pic>
        <p:nvPicPr>
          <p:cNvPr id="13" name="Image 12" descr="http://www.swissvisite.ch/images/cantons/tessin/tessin_ecusson.gif"/>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5807119" y="4467630"/>
            <a:ext cx="266065" cy="293370"/>
          </a:xfrm>
          <a:prstGeom prst="rect">
            <a:avLst/>
          </a:prstGeom>
          <a:noFill/>
          <a:ln>
            <a:noFill/>
          </a:ln>
        </p:spPr>
      </p:pic>
      <p:sp>
        <p:nvSpPr>
          <p:cNvPr id="6" name="ZoneTexte 5"/>
          <p:cNvSpPr txBox="1"/>
          <p:nvPr/>
        </p:nvSpPr>
        <p:spPr>
          <a:xfrm>
            <a:off x="1106691" y="2512595"/>
            <a:ext cx="1184940" cy="646331"/>
          </a:xfrm>
          <a:prstGeom prst="rect">
            <a:avLst/>
          </a:prstGeom>
          <a:noFill/>
        </p:spPr>
        <p:txBody>
          <a:bodyPr wrap="none" rtlCol="0">
            <a:spAutoFit/>
          </a:bodyPr>
          <a:lstStyle/>
          <a:p>
            <a:pPr algn="ctr"/>
            <a:r>
              <a:rPr lang="fr-CH" sz="1200" dirty="0">
                <a:latin typeface="Century" panose="02040604050505020304" pitchFamily="18" charset="0"/>
              </a:rPr>
              <a:t>OCD</a:t>
            </a:r>
          </a:p>
          <a:p>
            <a:endParaRPr lang="fr-CH" sz="1200" dirty="0">
              <a:latin typeface="Century" panose="02040604050505020304" pitchFamily="18" charset="0"/>
            </a:endParaRPr>
          </a:p>
          <a:p>
            <a:r>
              <a:rPr lang="fr-CH" sz="1200" dirty="0">
                <a:latin typeface="Century" panose="02040604050505020304" pitchFamily="18" charset="0"/>
              </a:rPr>
              <a:t>SAPEM    SPI</a:t>
            </a:r>
          </a:p>
        </p:txBody>
      </p:sp>
      <p:sp>
        <p:nvSpPr>
          <p:cNvPr id="15" name="ZoneTexte 14"/>
          <p:cNvSpPr txBox="1"/>
          <p:nvPr/>
        </p:nvSpPr>
        <p:spPr>
          <a:xfrm>
            <a:off x="2782337" y="2416924"/>
            <a:ext cx="619079" cy="1015663"/>
          </a:xfrm>
          <a:prstGeom prst="rect">
            <a:avLst/>
          </a:prstGeom>
          <a:noFill/>
        </p:spPr>
        <p:txBody>
          <a:bodyPr wrap="none" rtlCol="0">
            <a:spAutoFit/>
          </a:bodyPr>
          <a:lstStyle/>
          <a:p>
            <a:pPr algn="ctr"/>
            <a:r>
              <a:rPr lang="fr-CH" sz="1200" dirty="0">
                <a:latin typeface="Century" panose="02040604050505020304" pitchFamily="18" charset="0"/>
              </a:rPr>
              <a:t>SPEN</a:t>
            </a:r>
          </a:p>
          <a:p>
            <a:pPr algn="ctr"/>
            <a:endParaRPr lang="fr-CH" sz="1200" dirty="0">
              <a:latin typeface="Century" panose="02040604050505020304" pitchFamily="18" charset="0"/>
            </a:endParaRPr>
          </a:p>
          <a:p>
            <a:pPr algn="ctr"/>
            <a:r>
              <a:rPr lang="fr-CH" sz="1200" dirty="0">
                <a:latin typeface="Century" panose="02040604050505020304" pitchFamily="18" charset="0"/>
              </a:rPr>
              <a:t>OEP</a:t>
            </a:r>
          </a:p>
          <a:p>
            <a:pPr algn="ctr"/>
            <a:endParaRPr lang="fr-CH" sz="1200" dirty="0">
              <a:latin typeface="Century" panose="02040604050505020304" pitchFamily="18" charset="0"/>
            </a:endParaRPr>
          </a:p>
          <a:p>
            <a:pPr algn="ctr"/>
            <a:r>
              <a:rPr lang="fr-CH" sz="1200" dirty="0">
                <a:latin typeface="Century" panose="02040604050505020304" pitchFamily="18" charset="0"/>
              </a:rPr>
              <a:t>FVP</a:t>
            </a:r>
          </a:p>
        </p:txBody>
      </p:sp>
      <p:sp>
        <p:nvSpPr>
          <p:cNvPr id="16" name="ZoneTexte 15"/>
          <p:cNvSpPr txBox="1"/>
          <p:nvPr/>
        </p:nvSpPr>
        <p:spPr>
          <a:xfrm>
            <a:off x="3914848" y="2512595"/>
            <a:ext cx="768159" cy="830997"/>
          </a:xfrm>
          <a:prstGeom prst="rect">
            <a:avLst/>
          </a:prstGeom>
          <a:noFill/>
        </p:spPr>
        <p:txBody>
          <a:bodyPr wrap="none" rtlCol="0">
            <a:spAutoFit/>
          </a:bodyPr>
          <a:lstStyle/>
          <a:p>
            <a:pPr algn="ctr"/>
            <a:r>
              <a:rPr lang="fr-CH" sz="1200" dirty="0">
                <a:latin typeface="Century" panose="02040604050505020304" pitchFamily="18" charset="0"/>
              </a:rPr>
              <a:t>SAPEM</a:t>
            </a:r>
          </a:p>
          <a:p>
            <a:pPr algn="ctr"/>
            <a:endParaRPr lang="fr-CH" sz="1200" dirty="0">
              <a:latin typeface="Century" panose="02040604050505020304" pitchFamily="18" charset="0"/>
            </a:endParaRPr>
          </a:p>
          <a:p>
            <a:pPr algn="ctr"/>
            <a:r>
              <a:rPr lang="fr-CH" sz="1200" dirty="0">
                <a:latin typeface="Century" panose="02040604050505020304" pitchFamily="18" charset="0"/>
              </a:rPr>
              <a:t>OSAMA</a:t>
            </a:r>
          </a:p>
          <a:p>
            <a:pPr algn="ctr"/>
            <a:endParaRPr lang="fr-CH" sz="1200" dirty="0">
              <a:latin typeface="Century" panose="02040604050505020304" pitchFamily="18" charset="0"/>
            </a:endParaRPr>
          </a:p>
        </p:txBody>
      </p:sp>
      <p:sp>
        <p:nvSpPr>
          <p:cNvPr id="17" name="ZoneTexte 16"/>
          <p:cNvSpPr txBox="1"/>
          <p:nvPr/>
        </p:nvSpPr>
        <p:spPr>
          <a:xfrm>
            <a:off x="5129443" y="2512596"/>
            <a:ext cx="619079" cy="830997"/>
          </a:xfrm>
          <a:prstGeom prst="rect">
            <a:avLst/>
          </a:prstGeom>
          <a:noFill/>
        </p:spPr>
        <p:txBody>
          <a:bodyPr wrap="none" rtlCol="0">
            <a:spAutoFit/>
          </a:bodyPr>
          <a:lstStyle/>
          <a:p>
            <a:pPr algn="ctr"/>
            <a:r>
              <a:rPr lang="fr-CH" sz="1200" dirty="0">
                <a:latin typeface="Century" panose="02040604050505020304" pitchFamily="18" charset="0"/>
              </a:rPr>
              <a:t>SPNE</a:t>
            </a:r>
          </a:p>
          <a:p>
            <a:pPr algn="ctr"/>
            <a:endParaRPr lang="fr-CH" sz="1200" dirty="0">
              <a:latin typeface="Century" panose="02040604050505020304" pitchFamily="18" charset="0"/>
            </a:endParaRPr>
          </a:p>
          <a:p>
            <a:pPr algn="ctr"/>
            <a:r>
              <a:rPr lang="fr-CH" sz="1200" dirty="0">
                <a:latin typeface="Century" panose="02040604050505020304" pitchFamily="18" charset="0"/>
              </a:rPr>
              <a:t>OESP</a:t>
            </a:r>
          </a:p>
          <a:p>
            <a:pPr algn="ctr"/>
            <a:endParaRPr lang="fr-CH" sz="1200" dirty="0">
              <a:latin typeface="Century" panose="02040604050505020304" pitchFamily="18" charset="0"/>
            </a:endParaRPr>
          </a:p>
        </p:txBody>
      </p:sp>
      <p:sp>
        <p:nvSpPr>
          <p:cNvPr id="18" name="ZoneTexte 17"/>
          <p:cNvSpPr txBox="1"/>
          <p:nvPr/>
        </p:nvSpPr>
        <p:spPr>
          <a:xfrm>
            <a:off x="5688507" y="2588893"/>
            <a:ext cx="2353529" cy="461665"/>
          </a:xfrm>
          <a:prstGeom prst="rect">
            <a:avLst/>
          </a:prstGeom>
          <a:noFill/>
        </p:spPr>
        <p:txBody>
          <a:bodyPr wrap="none" rtlCol="0">
            <a:spAutoFit/>
          </a:bodyPr>
          <a:lstStyle/>
          <a:p>
            <a:pPr algn="ctr"/>
            <a:r>
              <a:rPr lang="fr-CH" sz="1200" dirty="0">
                <a:latin typeface="Century" panose="02040604050505020304" pitchFamily="18" charset="0"/>
              </a:rPr>
              <a:t>SASPP    </a:t>
            </a:r>
            <a:r>
              <a:rPr lang="fr-CH" sz="1200" dirty="0" err="1">
                <a:latin typeface="Century" panose="02040604050505020304" pitchFamily="18" charset="0"/>
              </a:rPr>
              <a:t>SProb</a:t>
            </a:r>
            <a:endParaRPr lang="fr-CH" sz="1200" dirty="0">
              <a:latin typeface="Century" panose="02040604050505020304" pitchFamily="18" charset="0"/>
            </a:endParaRPr>
          </a:p>
          <a:p>
            <a:pPr algn="ctr"/>
            <a:r>
              <a:rPr lang="fr-CH" sz="1200" dirty="0">
                <a:latin typeface="Century" panose="02040604050505020304" pitchFamily="18" charset="0"/>
              </a:rPr>
              <a:t>                                             EB</a:t>
            </a:r>
          </a:p>
        </p:txBody>
      </p:sp>
      <p:sp>
        <p:nvSpPr>
          <p:cNvPr id="19" name="ZoneTexte 18"/>
          <p:cNvSpPr txBox="1"/>
          <p:nvPr/>
        </p:nvSpPr>
        <p:spPr>
          <a:xfrm>
            <a:off x="2414221" y="5106890"/>
            <a:ext cx="365805" cy="646331"/>
          </a:xfrm>
          <a:prstGeom prst="rect">
            <a:avLst/>
          </a:prstGeom>
          <a:noFill/>
        </p:spPr>
        <p:txBody>
          <a:bodyPr wrap="none" rtlCol="0">
            <a:spAutoFit/>
          </a:bodyPr>
          <a:lstStyle/>
          <a:p>
            <a:pPr algn="ctr"/>
            <a:r>
              <a:rPr lang="fr-CH" sz="1200" dirty="0">
                <a:latin typeface="Century" panose="02040604050505020304" pitchFamily="18" charset="0"/>
              </a:rPr>
              <a:t>SJ</a:t>
            </a:r>
          </a:p>
          <a:p>
            <a:pPr algn="ctr"/>
            <a:endParaRPr lang="fr-CH" sz="1200" dirty="0">
              <a:latin typeface="Century" panose="02040604050505020304" pitchFamily="18" charset="0"/>
            </a:endParaRPr>
          </a:p>
          <a:p>
            <a:pPr algn="ctr"/>
            <a:endParaRPr lang="fr-CH" sz="1200" dirty="0">
              <a:latin typeface="Century" panose="02040604050505020304" pitchFamily="18" charset="0"/>
            </a:endParaRPr>
          </a:p>
        </p:txBody>
      </p:sp>
      <p:sp>
        <p:nvSpPr>
          <p:cNvPr id="20" name="ZoneTexte 19"/>
          <p:cNvSpPr txBox="1"/>
          <p:nvPr/>
        </p:nvSpPr>
        <p:spPr>
          <a:xfrm>
            <a:off x="4747581" y="5040184"/>
            <a:ext cx="2385140" cy="1015663"/>
          </a:xfrm>
          <a:prstGeom prst="rect">
            <a:avLst/>
          </a:prstGeom>
          <a:noFill/>
        </p:spPr>
        <p:txBody>
          <a:bodyPr wrap="none" rtlCol="0">
            <a:spAutoFit/>
          </a:bodyPr>
          <a:lstStyle/>
          <a:p>
            <a:pPr algn="ctr"/>
            <a:r>
              <a:rPr lang="it-CH" sz="1200" dirty="0" smtClean="0">
                <a:latin typeface="Century" panose="02040604050505020304" pitchFamily="18" charset="0"/>
              </a:rPr>
              <a:t>Divisione della giustizia</a:t>
            </a:r>
          </a:p>
          <a:p>
            <a:pPr algn="ctr"/>
            <a:endParaRPr lang="it-CH" sz="1200" dirty="0" smtClean="0">
              <a:latin typeface="Century" panose="02040604050505020304" pitchFamily="18" charset="0"/>
            </a:endParaRPr>
          </a:p>
          <a:p>
            <a:pPr algn="ctr"/>
            <a:r>
              <a:rPr lang="it-CH" sz="1200" dirty="0" smtClean="0">
                <a:latin typeface="Century" panose="02040604050505020304" pitchFamily="18" charset="0"/>
              </a:rPr>
              <a:t>Ufficio </a:t>
            </a:r>
            <a:r>
              <a:rPr lang="it-CH" sz="1200" dirty="0">
                <a:latin typeface="Century" panose="02040604050505020304" pitchFamily="18" charset="0"/>
              </a:rPr>
              <a:t>Assistenza Riabilitativa</a:t>
            </a:r>
          </a:p>
          <a:p>
            <a:pPr algn="ctr"/>
            <a:r>
              <a:rPr lang="it-CH" sz="1200" dirty="0">
                <a:latin typeface="Century" panose="02040604050505020304" pitchFamily="18" charset="0"/>
              </a:rPr>
              <a:t>Ufficio del Patronato</a:t>
            </a:r>
          </a:p>
          <a:p>
            <a:pPr algn="ctr"/>
            <a:endParaRPr lang="fr-CH" sz="1200" dirty="0">
              <a:latin typeface="Century" panose="02040604050505020304" pitchFamily="18" charset="0"/>
            </a:endParaRPr>
          </a:p>
        </p:txBody>
      </p:sp>
      <p:pic>
        <p:nvPicPr>
          <p:cNvPr id="22" name="Image 21" descr="C:\Users\pequignotb\AppData\Local\Microsoft\Windows\Temporary Internet Files\Content.IE5\X6OZ7WJC\1280px-Balanced_scale_of_Justice.svg[1].png"/>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87669" y="3484651"/>
            <a:ext cx="756920" cy="593725"/>
          </a:xfrm>
          <a:prstGeom prst="rect">
            <a:avLst/>
          </a:prstGeom>
          <a:noFill/>
          <a:ln>
            <a:noFill/>
          </a:ln>
        </p:spPr>
      </p:pic>
      <p:pic>
        <p:nvPicPr>
          <p:cNvPr id="23" name="Image 22" descr="C:\Users\pequignotb\AppData\Local\Microsoft\Windows\Temporary Internet Files\Content.IE5\X6OZ7WJC\1280px-Balanced_scale_of_Justice.svg[1].png"/>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26087" y="3484652"/>
            <a:ext cx="756920" cy="593725"/>
          </a:xfrm>
          <a:prstGeom prst="rect">
            <a:avLst/>
          </a:prstGeom>
          <a:noFill/>
          <a:ln>
            <a:noFill/>
          </a:ln>
        </p:spPr>
      </p:pic>
      <p:pic>
        <p:nvPicPr>
          <p:cNvPr id="24" name="Image 23" descr="C:\Users\pequignotb\AppData\Local\Microsoft\Windows\Temporary Internet Files\Content.IE5\X6OZ7WJC\1280px-Balanced_scale_of_Justice.svg[1].png"/>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746388" y="3484652"/>
            <a:ext cx="756920" cy="593725"/>
          </a:xfrm>
          <a:prstGeom prst="rect">
            <a:avLst/>
          </a:prstGeom>
          <a:noFill/>
          <a:ln>
            <a:noFill/>
          </a:ln>
        </p:spPr>
      </p:pic>
      <p:pic>
        <p:nvPicPr>
          <p:cNvPr id="25" name="Image 24" descr="C:\Users\pequignotb\AppData\Local\Microsoft\Windows\Temporary Internet Files\Content.IE5\X6OZ7WJC\1280px-Balanced_scale_of_Justice.svg[1].png"/>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40408" y="4941168"/>
            <a:ext cx="756920" cy="593725"/>
          </a:xfrm>
          <a:prstGeom prst="rect">
            <a:avLst/>
          </a:prstGeom>
          <a:noFill/>
          <a:ln>
            <a:noFill/>
          </a:ln>
        </p:spPr>
      </p:pic>
      <p:pic>
        <p:nvPicPr>
          <p:cNvPr id="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a:extLst>
              <a:ext uri="{FF2B5EF4-FFF2-40B4-BE49-F238E27FC236}">
                <a16:creationId xmlns="" xmlns:a16="http://schemas.microsoft.com/office/drawing/2014/main" id="{48A0623E-B96D-4115-9866-AB01CF9E9D11}"/>
              </a:ext>
            </a:extLst>
          </p:cNvPr>
          <p:cNvSpPr/>
          <p:nvPr/>
        </p:nvSpPr>
        <p:spPr>
          <a:xfrm>
            <a:off x="611560" y="1268759"/>
            <a:ext cx="7560840" cy="338554"/>
          </a:xfrm>
          <a:prstGeom prst="rect">
            <a:avLst/>
          </a:prstGeom>
        </p:spPr>
        <p:txBody>
          <a:bodyPr wrap="square">
            <a:spAutoFit/>
          </a:bodyPr>
          <a:lstStyle/>
          <a:p>
            <a:pPr lvl="0">
              <a:spcBef>
                <a:spcPct val="20000"/>
              </a:spcBef>
            </a:pPr>
            <a:r>
              <a:rPr lang="it-IT" sz="1600" b="1" i="1" dirty="0">
                <a:solidFill>
                  <a:schemeClr val="tx1">
                    <a:lumMod val="65000"/>
                    <a:lumOff val="35000"/>
                  </a:schemeClr>
                </a:solidFill>
                <a:latin typeface="Century" panose="02040604050505020304" pitchFamily="18" charset="0"/>
              </a:rPr>
              <a:t>La struttura organizzativa dei cantoni</a:t>
            </a:r>
          </a:p>
        </p:txBody>
      </p:sp>
    </p:spTree>
    <p:extLst>
      <p:ext uri="{BB962C8B-B14F-4D97-AF65-F5344CB8AC3E}">
        <p14:creationId xmlns:p14="http://schemas.microsoft.com/office/powerpoint/2010/main" val="42618240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childTnLst>
                          </p:cTn>
                        </p:par>
                        <p:par>
                          <p:cTn id="8" fill="hold">
                            <p:stCondLst>
                              <p:cond delay="500"/>
                            </p:stCondLst>
                            <p:childTnLst>
                              <p:par>
                                <p:cTn id="9" presetID="5" presetClass="entr" presetSubtype="10" fill="hold" nodeType="afterEffect">
                                  <p:stCondLst>
                                    <p:cond delay="50"/>
                                  </p:stCondLst>
                                  <p:childTnLst>
                                    <p:set>
                                      <p:cBhvr>
                                        <p:cTn id="10" dur="1" fill="hold">
                                          <p:stCondLst>
                                            <p:cond delay="0"/>
                                          </p:stCondLst>
                                        </p:cTn>
                                        <p:tgtEl>
                                          <p:spTgt spid="24"/>
                                        </p:tgtEl>
                                        <p:attrNameLst>
                                          <p:attrName>style.visibility</p:attrName>
                                        </p:attrNameLst>
                                      </p:cBhvr>
                                      <p:to>
                                        <p:strVal val="visible"/>
                                      </p:to>
                                    </p:set>
                                    <p:animEffect transition="in" filter="checkerboard(across)">
                                      <p:cBhvr>
                                        <p:cTn id="11" dur="500"/>
                                        <p:tgtEl>
                                          <p:spTgt spid="24"/>
                                        </p:tgtEl>
                                      </p:cBhvr>
                                    </p:animEffect>
                                  </p:childTnLst>
                                </p:cTn>
                              </p:par>
                            </p:childTnLst>
                          </p:cTn>
                        </p:par>
                        <p:par>
                          <p:cTn id="12" fill="hold">
                            <p:stCondLst>
                              <p:cond delay="1050"/>
                            </p:stCondLst>
                            <p:childTnLst>
                              <p:par>
                                <p:cTn id="13" presetID="5" presetClass="entr" presetSubtype="10" fill="hold" nodeType="afterEffect">
                                  <p:stCondLst>
                                    <p:cond delay="50"/>
                                  </p:stCondLst>
                                  <p:childTnLst>
                                    <p:set>
                                      <p:cBhvr>
                                        <p:cTn id="14" dur="1" fill="hold">
                                          <p:stCondLst>
                                            <p:cond delay="0"/>
                                          </p:stCondLst>
                                        </p:cTn>
                                        <p:tgtEl>
                                          <p:spTgt spid="23"/>
                                        </p:tgtEl>
                                        <p:attrNameLst>
                                          <p:attrName>style.visibility</p:attrName>
                                        </p:attrNameLst>
                                      </p:cBhvr>
                                      <p:to>
                                        <p:strVal val="visible"/>
                                      </p:to>
                                    </p:set>
                                    <p:animEffect transition="in" filter="checkerboard(across)">
                                      <p:cBhvr>
                                        <p:cTn id="15" dur="500"/>
                                        <p:tgtEl>
                                          <p:spTgt spid="23"/>
                                        </p:tgtEl>
                                      </p:cBhvr>
                                    </p:animEffect>
                                  </p:childTnLst>
                                </p:cTn>
                              </p:par>
                            </p:childTnLst>
                          </p:cTn>
                        </p:par>
                        <p:par>
                          <p:cTn id="16" fill="hold">
                            <p:stCondLst>
                              <p:cond delay="1600"/>
                            </p:stCondLst>
                            <p:childTnLst>
                              <p:par>
                                <p:cTn id="17" presetID="5" presetClass="entr" presetSubtype="10" fill="hold" nodeType="afterEffect">
                                  <p:stCondLst>
                                    <p:cond delay="50"/>
                                  </p:stCondLst>
                                  <p:childTnLst>
                                    <p:set>
                                      <p:cBhvr>
                                        <p:cTn id="18" dur="1" fill="hold">
                                          <p:stCondLst>
                                            <p:cond delay="0"/>
                                          </p:stCondLst>
                                        </p:cTn>
                                        <p:tgtEl>
                                          <p:spTgt spid="25"/>
                                        </p:tgtEl>
                                        <p:attrNameLst>
                                          <p:attrName>style.visibility</p:attrName>
                                        </p:attrNameLst>
                                      </p:cBhvr>
                                      <p:to>
                                        <p:strVal val="visible"/>
                                      </p:to>
                                    </p:set>
                                    <p:animEffect transition="in" filter="checkerboard(across)">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b="1" dirty="0">
              <a:solidFill>
                <a:schemeClr val="tx2">
                  <a:lumMod val="50000"/>
                </a:schemeClr>
              </a:solidFill>
              <a:latin typeface="Century" panose="02040604050505020304" pitchFamily="18" charset="0"/>
            </a:endParaRPr>
          </a:p>
          <a:p>
            <a:pPr marL="0" indent="0" algn="ctr">
              <a:buNone/>
            </a:pPr>
            <a:endParaRPr lang="fr-CH" b="1" dirty="0">
              <a:solidFill>
                <a:schemeClr val="tx2">
                  <a:lumMod val="50000"/>
                </a:schemeClr>
              </a:solidFill>
              <a:latin typeface="Century" panose="02040604050505020304" pitchFamily="18" charset="0"/>
            </a:endParaRPr>
          </a:p>
          <a:p>
            <a:pPr marL="0" indent="0" algn="ctr">
              <a:buNone/>
            </a:pPr>
            <a:r>
              <a:rPr lang="fr-CH" sz="2400" b="1" dirty="0">
                <a:solidFill>
                  <a:schemeClr val="tx2">
                    <a:lumMod val="50000"/>
                  </a:schemeClr>
                </a:solidFill>
                <a:latin typeface="Century" panose="02040604050505020304" pitchFamily="18" charset="0"/>
              </a:rPr>
              <a:t>Début du concordat</a:t>
            </a: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12</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052736"/>
            <a:ext cx="5334919" cy="5624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40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6689" y="1268760"/>
            <a:ext cx="8435280" cy="5040560"/>
          </a:xfrm>
        </p:spPr>
        <p:txBody>
          <a:bodyPr>
            <a:normAutofit fontScale="55000" lnSpcReduction="20000"/>
          </a:bodyPr>
          <a:lstStyle/>
          <a:p>
            <a:pPr marL="0" indent="0">
              <a:buNone/>
            </a:pPr>
            <a:r>
              <a:rPr lang="it-IT" sz="2200" b="1" dirty="0">
                <a:solidFill>
                  <a:srgbClr val="2D12F2"/>
                </a:solidFill>
                <a:latin typeface="Century" panose="02040604050505020304" pitchFamily="18" charset="0"/>
              </a:rPr>
              <a:t>Capitolo I: Campo d’applicazione</a:t>
            </a:r>
          </a:p>
          <a:p>
            <a:pPr marL="0" indent="0">
              <a:buNone/>
            </a:pPr>
            <a:endParaRPr lang="it-IT" sz="2200" b="1" dirty="0" smtClean="0">
              <a:solidFill>
                <a:schemeClr val="tx2">
                  <a:lumMod val="50000"/>
                </a:schemeClr>
              </a:solidFill>
              <a:latin typeface="Century" panose="02040604050505020304" pitchFamily="18" charset="0"/>
            </a:endParaRPr>
          </a:p>
          <a:p>
            <a:pPr marL="0" indent="0">
              <a:buNone/>
            </a:pPr>
            <a:r>
              <a:rPr lang="it-IT" sz="2200" b="1" dirty="0" smtClean="0">
                <a:solidFill>
                  <a:schemeClr val="tx2">
                    <a:lumMod val="50000"/>
                  </a:schemeClr>
                </a:solidFill>
                <a:latin typeface="Century" panose="02040604050505020304" pitchFamily="18" charset="0"/>
              </a:rPr>
              <a:t>Art</a:t>
            </a:r>
            <a:r>
              <a:rPr lang="it-IT" sz="2200" b="1" dirty="0">
                <a:solidFill>
                  <a:schemeClr val="tx2">
                    <a:lumMod val="50000"/>
                  </a:schemeClr>
                </a:solidFill>
                <a:latin typeface="Century" panose="02040604050505020304" pitchFamily="18" charset="0"/>
              </a:rPr>
              <a:t>. 1       Principi	 </a:t>
            </a:r>
          </a:p>
          <a:p>
            <a:pPr marL="0" indent="0">
              <a:buNone/>
            </a:pPr>
            <a:endParaRPr lang="it-IT" sz="2200" b="1" dirty="0">
              <a:solidFill>
                <a:schemeClr val="tx2">
                  <a:lumMod val="50000"/>
                </a:schemeClr>
              </a:solidFill>
              <a:latin typeface="Century" panose="02040604050505020304" pitchFamily="18" charset="0"/>
            </a:endParaRPr>
          </a:p>
          <a:p>
            <a:pPr marL="0" indent="0">
              <a:buNone/>
            </a:pPr>
            <a:endParaRPr lang="it-IT" sz="2200" b="1" dirty="0" smtClean="0">
              <a:solidFill>
                <a:srgbClr val="2D12F2"/>
              </a:solidFill>
              <a:latin typeface="Century" panose="02040604050505020304" pitchFamily="18" charset="0"/>
            </a:endParaRPr>
          </a:p>
          <a:p>
            <a:pPr marL="0" indent="0">
              <a:buNone/>
            </a:pPr>
            <a:r>
              <a:rPr lang="it-IT" sz="2200" b="1" dirty="0" smtClean="0">
                <a:solidFill>
                  <a:srgbClr val="2D12F2"/>
                </a:solidFill>
                <a:latin typeface="Century" panose="02040604050505020304" pitchFamily="18" charset="0"/>
              </a:rPr>
              <a:t>Capitolo </a:t>
            </a:r>
            <a:r>
              <a:rPr lang="it-IT" sz="2200" b="1" dirty="0">
                <a:solidFill>
                  <a:srgbClr val="2D12F2"/>
                </a:solidFill>
                <a:latin typeface="Century" panose="02040604050505020304" pitchFamily="18" charset="0"/>
              </a:rPr>
              <a:t>II: Organi del concordato</a:t>
            </a:r>
          </a:p>
          <a:p>
            <a:pPr marL="0" indent="0">
              <a:buNone/>
            </a:pPr>
            <a:r>
              <a:rPr lang="it-IT" sz="2200" b="1" dirty="0">
                <a:solidFill>
                  <a:schemeClr val="tx2">
                    <a:lumMod val="50000"/>
                  </a:schemeClr>
                </a:solidFill>
                <a:latin typeface="Century" panose="02040604050505020304" pitchFamily="18" charset="0"/>
              </a:rPr>
              <a:t> </a:t>
            </a:r>
          </a:p>
          <a:p>
            <a:pPr marL="0" indent="0">
              <a:buNone/>
            </a:pPr>
            <a:r>
              <a:rPr lang="it-IT" sz="2200" b="1" dirty="0">
                <a:solidFill>
                  <a:schemeClr val="tx2">
                    <a:lumMod val="50000"/>
                  </a:schemeClr>
                </a:solidFill>
                <a:latin typeface="Century" panose="02040604050505020304" pitchFamily="18" charset="0"/>
              </a:rPr>
              <a:t>Art. 2        Organi</a:t>
            </a:r>
          </a:p>
          <a:p>
            <a:pPr marL="0" indent="0">
              <a:buNone/>
            </a:pPr>
            <a:endParaRPr lang="it-IT" sz="2200" b="1" dirty="0">
              <a:solidFill>
                <a:schemeClr val="tx2">
                  <a:lumMod val="50000"/>
                </a:schemeClr>
              </a:solidFill>
              <a:latin typeface="Century" panose="02040604050505020304" pitchFamily="18" charset="0"/>
            </a:endParaRPr>
          </a:p>
          <a:p>
            <a:pPr marL="0" indent="0">
              <a:buNone/>
            </a:pPr>
            <a:r>
              <a:rPr lang="it-IT" sz="2200" b="1" dirty="0">
                <a:solidFill>
                  <a:schemeClr val="tx2">
                    <a:lumMod val="50000"/>
                  </a:schemeClr>
                </a:solidFill>
                <a:latin typeface="Century" panose="02040604050505020304" pitchFamily="18" charset="0"/>
              </a:rPr>
              <a:t>Art. </a:t>
            </a:r>
            <a:r>
              <a:rPr lang="it-IT" sz="2200" b="1" dirty="0" smtClean="0">
                <a:solidFill>
                  <a:schemeClr val="tx2">
                    <a:lumMod val="50000"/>
                  </a:schemeClr>
                </a:solidFill>
                <a:latin typeface="Century" panose="02040604050505020304" pitchFamily="18" charset="0"/>
              </a:rPr>
              <a:t>3        Conferenza </a:t>
            </a:r>
            <a:r>
              <a:rPr lang="it-IT" sz="2200" b="1" dirty="0">
                <a:solidFill>
                  <a:schemeClr val="tx2">
                    <a:lumMod val="50000"/>
                  </a:schemeClr>
                </a:solidFill>
                <a:latin typeface="Century" panose="02040604050505020304" pitchFamily="18" charset="0"/>
              </a:rPr>
              <a:t>latina delle autorità cantonali competenti in materia d’esecuzione delle pene e delle misure</a:t>
            </a:r>
          </a:p>
          <a:p>
            <a:pPr marL="0" indent="0">
              <a:buNone/>
            </a:pPr>
            <a:r>
              <a:rPr lang="it-IT" sz="2200" b="1" dirty="0">
                <a:solidFill>
                  <a:schemeClr val="tx2">
                    <a:lumMod val="50000"/>
                  </a:schemeClr>
                </a:solidFill>
                <a:latin typeface="Century" panose="02040604050505020304" pitchFamily="18" charset="0"/>
              </a:rPr>
              <a:t>       </a:t>
            </a:r>
          </a:p>
          <a:p>
            <a:pPr marL="0" indent="0">
              <a:buNone/>
            </a:pPr>
            <a:r>
              <a:rPr lang="it-IT" sz="2200" b="1" dirty="0">
                <a:solidFill>
                  <a:schemeClr val="tx2">
                    <a:lumMod val="50000"/>
                  </a:schemeClr>
                </a:solidFill>
                <a:latin typeface="Century" panose="02040604050505020304" pitchFamily="18" charset="0"/>
              </a:rPr>
              <a:t>Art. 4        Attribuzioni</a:t>
            </a:r>
          </a:p>
          <a:p>
            <a:pPr marL="0" indent="0">
              <a:buNone/>
            </a:pPr>
            <a:endParaRPr lang="it-IT" sz="2200" b="1" dirty="0">
              <a:solidFill>
                <a:schemeClr val="tx2">
                  <a:lumMod val="50000"/>
                </a:schemeClr>
              </a:solidFill>
              <a:latin typeface="Century" panose="02040604050505020304" pitchFamily="18" charset="0"/>
            </a:endParaRPr>
          </a:p>
          <a:p>
            <a:pPr marL="0" indent="0">
              <a:buNone/>
            </a:pPr>
            <a:r>
              <a:rPr lang="it-IT" sz="2200" b="1" dirty="0">
                <a:solidFill>
                  <a:schemeClr val="tx2">
                    <a:lumMod val="50000"/>
                  </a:schemeClr>
                </a:solidFill>
                <a:latin typeface="Century" panose="02040604050505020304" pitchFamily="18" charset="0"/>
              </a:rPr>
              <a:t>Art. 5       Organizzazione</a:t>
            </a:r>
          </a:p>
          <a:p>
            <a:pPr marL="0" indent="0">
              <a:buNone/>
            </a:pPr>
            <a:endParaRPr lang="it-IT" sz="2200" b="1" dirty="0">
              <a:solidFill>
                <a:schemeClr val="tx2">
                  <a:lumMod val="50000"/>
                </a:schemeClr>
              </a:solidFill>
              <a:latin typeface="Century" panose="02040604050505020304" pitchFamily="18" charset="0"/>
            </a:endParaRPr>
          </a:p>
          <a:p>
            <a:pPr marL="0" indent="0">
              <a:buNone/>
            </a:pPr>
            <a:r>
              <a:rPr lang="it-IT" sz="2200" b="1" dirty="0">
                <a:solidFill>
                  <a:schemeClr val="tx2">
                    <a:lumMod val="50000"/>
                  </a:schemeClr>
                </a:solidFill>
                <a:latin typeface="Century" panose="02040604050505020304" pitchFamily="18" charset="0"/>
              </a:rPr>
              <a:t>Art. 6        Segretariato della Conferenza</a:t>
            </a:r>
          </a:p>
          <a:p>
            <a:pPr marL="0" indent="0">
              <a:buNone/>
            </a:pPr>
            <a:r>
              <a:rPr lang="it-IT" sz="2200" b="1" dirty="0">
                <a:solidFill>
                  <a:schemeClr val="tx2">
                    <a:lumMod val="50000"/>
                  </a:schemeClr>
                </a:solidFill>
                <a:latin typeface="Century" panose="02040604050505020304" pitchFamily="18" charset="0"/>
              </a:rPr>
              <a:t> </a:t>
            </a:r>
          </a:p>
          <a:p>
            <a:pPr marL="0" indent="0">
              <a:buNone/>
            </a:pPr>
            <a:r>
              <a:rPr lang="it-IT" sz="2200" b="1" dirty="0">
                <a:solidFill>
                  <a:schemeClr val="tx2">
                    <a:lumMod val="50000"/>
                  </a:schemeClr>
                </a:solidFill>
                <a:latin typeface="Century" panose="02040604050505020304" pitchFamily="18" charset="0"/>
              </a:rPr>
              <a:t>Art. 7       Commissione concordataria</a:t>
            </a:r>
          </a:p>
          <a:p>
            <a:pPr marL="0" indent="0">
              <a:buNone/>
            </a:pPr>
            <a:r>
              <a:rPr lang="it-IT" sz="2200" b="1" dirty="0">
                <a:solidFill>
                  <a:schemeClr val="tx2">
                    <a:lumMod val="50000"/>
                  </a:schemeClr>
                </a:solidFill>
                <a:latin typeface="Century" panose="02040604050505020304" pitchFamily="18" charset="0"/>
              </a:rPr>
              <a:t> </a:t>
            </a:r>
          </a:p>
          <a:p>
            <a:pPr marL="0" indent="0">
              <a:buNone/>
            </a:pPr>
            <a:r>
              <a:rPr lang="it-IT" sz="2200" b="1" dirty="0">
                <a:solidFill>
                  <a:schemeClr val="tx2">
                    <a:lumMod val="50000"/>
                  </a:schemeClr>
                </a:solidFill>
                <a:latin typeface="Century" panose="02040604050505020304" pitchFamily="18" charset="0"/>
              </a:rPr>
              <a:t>Art. </a:t>
            </a:r>
            <a:r>
              <a:rPr lang="it-IT" sz="2200" b="1" dirty="0" smtClean="0">
                <a:solidFill>
                  <a:schemeClr val="tx2">
                    <a:lumMod val="50000"/>
                  </a:schemeClr>
                </a:solidFill>
                <a:latin typeface="Century" panose="02040604050505020304" pitchFamily="18" charset="0"/>
              </a:rPr>
              <a:t>8        Attribuzioni</a:t>
            </a:r>
            <a:endParaRPr lang="it-IT" sz="2200" b="1" dirty="0">
              <a:solidFill>
                <a:schemeClr val="tx2">
                  <a:lumMod val="50000"/>
                </a:schemeClr>
              </a:solidFill>
              <a:latin typeface="Century" panose="02040604050505020304" pitchFamily="18" charset="0"/>
            </a:endParaRPr>
          </a:p>
          <a:p>
            <a:pPr marL="0" indent="0">
              <a:buNone/>
            </a:pPr>
            <a:r>
              <a:rPr lang="it-IT" sz="2200" b="1" dirty="0">
                <a:solidFill>
                  <a:schemeClr val="tx2">
                    <a:lumMod val="50000"/>
                  </a:schemeClr>
                </a:solidFill>
                <a:latin typeface="Century" panose="02040604050505020304" pitchFamily="18" charset="0"/>
              </a:rPr>
              <a:t> </a:t>
            </a:r>
          </a:p>
          <a:p>
            <a:pPr marL="0" indent="0">
              <a:buNone/>
            </a:pPr>
            <a:r>
              <a:rPr lang="it-IT" sz="2200" b="1" dirty="0">
                <a:solidFill>
                  <a:schemeClr val="tx2">
                    <a:lumMod val="50000"/>
                  </a:schemeClr>
                </a:solidFill>
                <a:latin typeface="Century" panose="02040604050505020304" pitchFamily="18" charset="0"/>
              </a:rPr>
              <a:t>Art. 9        Commissione dell’assistenza riabilitativa</a:t>
            </a:r>
          </a:p>
          <a:p>
            <a:pPr marL="0" indent="0">
              <a:buNone/>
            </a:pPr>
            <a:r>
              <a:rPr lang="it-IT" sz="2200" b="1" dirty="0">
                <a:solidFill>
                  <a:schemeClr val="tx2">
                    <a:lumMod val="50000"/>
                  </a:schemeClr>
                </a:solidFill>
                <a:latin typeface="Century" panose="02040604050505020304" pitchFamily="18" charset="0"/>
              </a:rPr>
              <a:t> </a:t>
            </a:r>
          </a:p>
          <a:p>
            <a:pPr marL="0" indent="0">
              <a:buNone/>
            </a:pPr>
            <a:r>
              <a:rPr lang="it-IT" sz="2200" b="1" dirty="0">
                <a:solidFill>
                  <a:schemeClr val="tx2">
                    <a:lumMod val="50000"/>
                  </a:schemeClr>
                </a:solidFill>
                <a:latin typeface="Century" panose="02040604050505020304" pitchFamily="18" charset="0"/>
              </a:rPr>
              <a:t>Art. 10     Attribuzioni</a:t>
            </a:r>
          </a:p>
          <a:p>
            <a:pPr marL="0" indent="0">
              <a:buNone/>
            </a:pPr>
            <a:endParaRPr lang="it-IT" sz="20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13</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63244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435280" cy="4525963"/>
          </a:xfrm>
        </p:spPr>
        <p:txBody>
          <a:bodyPr>
            <a:normAutofit/>
          </a:bodyPr>
          <a:lstStyle/>
          <a:p>
            <a:pPr marL="0" indent="0">
              <a:buNone/>
            </a:pPr>
            <a:r>
              <a:rPr lang="it-IT" sz="1500" b="1" dirty="0">
                <a:solidFill>
                  <a:srgbClr val="2D12F2"/>
                </a:solidFill>
                <a:latin typeface="Century" panose="02040604050505020304" pitchFamily="18" charset="0"/>
              </a:rPr>
              <a:t>Capitolo III: </a:t>
            </a:r>
            <a:r>
              <a:rPr lang="it-IT" sz="1500" b="1" dirty="0" smtClean="0">
                <a:solidFill>
                  <a:srgbClr val="2D12F2"/>
                </a:solidFill>
                <a:latin typeface="Century" panose="02040604050505020304" pitchFamily="18" charset="0"/>
              </a:rPr>
              <a:t> Stabilimenti </a:t>
            </a:r>
            <a:r>
              <a:rPr lang="it-IT" sz="1500" b="1" dirty="0">
                <a:solidFill>
                  <a:srgbClr val="2D12F2"/>
                </a:solidFill>
                <a:latin typeface="Century" panose="02040604050505020304" pitchFamily="18" charset="0"/>
              </a:rPr>
              <a:t>concordatari</a:t>
            </a:r>
          </a:p>
          <a:p>
            <a:pPr marL="0" indent="0">
              <a:buNone/>
            </a:pPr>
            <a:r>
              <a:rPr lang="it-IT" sz="1500" b="1" dirty="0">
                <a:solidFill>
                  <a:schemeClr val="tx2">
                    <a:lumMod val="50000"/>
                  </a:schemeClr>
                </a:solidFill>
                <a:latin typeface="Century" panose="02040604050505020304" pitchFamily="18" charset="0"/>
              </a:rPr>
              <a:t> </a:t>
            </a:r>
          </a:p>
          <a:p>
            <a:pPr marL="0" indent="0">
              <a:buNone/>
            </a:pPr>
            <a:r>
              <a:rPr lang="it-IT" sz="1500" b="1" dirty="0">
                <a:solidFill>
                  <a:schemeClr val="tx2">
                    <a:lumMod val="50000"/>
                  </a:schemeClr>
                </a:solidFill>
                <a:latin typeface="Century" panose="02040604050505020304" pitchFamily="18" charset="0"/>
              </a:rPr>
              <a:t>Art. 11      Impegno dei Cantoni</a:t>
            </a:r>
          </a:p>
          <a:p>
            <a:pPr marL="0" indent="0">
              <a:buNone/>
            </a:pPr>
            <a:r>
              <a:rPr lang="it-IT" sz="1500" b="1" dirty="0">
                <a:solidFill>
                  <a:schemeClr val="tx2">
                    <a:lumMod val="50000"/>
                  </a:schemeClr>
                </a:solidFill>
                <a:latin typeface="Century" panose="02040604050505020304" pitchFamily="18" charset="0"/>
              </a:rPr>
              <a:t> </a:t>
            </a:r>
          </a:p>
          <a:p>
            <a:pPr marL="0" indent="0">
              <a:buNone/>
            </a:pPr>
            <a:r>
              <a:rPr lang="it-IT" sz="1500" b="1" dirty="0">
                <a:solidFill>
                  <a:schemeClr val="tx2">
                    <a:lumMod val="50000"/>
                  </a:schemeClr>
                </a:solidFill>
                <a:latin typeface="Century" panose="02040604050505020304" pitchFamily="18" charset="0"/>
              </a:rPr>
              <a:t>Art. 12      Esigenze per gli stabilimenti</a:t>
            </a:r>
          </a:p>
          <a:p>
            <a:pPr marL="0" indent="0">
              <a:buNone/>
            </a:pPr>
            <a:endParaRPr lang="it-IT" sz="1500" b="1" dirty="0">
              <a:solidFill>
                <a:schemeClr val="tx2">
                  <a:lumMod val="50000"/>
                </a:schemeClr>
              </a:solidFill>
              <a:latin typeface="Century" panose="02040604050505020304" pitchFamily="18" charset="0"/>
            </a:endParaRPr>
          </a:p>
          <a:p>
            <a:pPr marL="0" indent="0">
              <a:buNone/>
            </a:pPr>
            <a:r>
              <a:rPr lang="it-IT" sz="1500" b="1" dirty="0">
                <a:solidFill>
                  <a:schemeClr val="tx2">
                    <a:lumMod val="50000"/>
                  </a:schemeClr>
                </a:solidFill>
                <a:latin typeface="Century" panose="02040604050505020304" pitchFamily="18" charset="0"/>
              </a:rPr>
              <a:t>Art. 13      Separazione dei sessi</a:t>
            </a:r>
          </a:p>
          <a:p>
            <a:pPr marL="0" indent="0">
              <a:buNone/>
            </a:pPr>
            <a:r>
              <a:rPr lang="it-IT" sz="1500" b="1" dirty="0">
                <a:solidFill>
                  <a:schemeClr val="tx2">
                    <a:lumMod val="50000"/>
                  </a:schemeClr>
                </a:solidFill>
                <a:latin typeface="Century" panose="02040604050505020304" pitchFamily="18" charset="0"/>
              </a:rPr>
              <a:t> </a:t>
            </a:r>
          </a:p>
          <a:p>
            <a:pPr marL="0" indent="0">
              <a:buNone/>
            </a:pPr>
            <a:r>
              <a:rPr lang="it-IT" sz="1500" b="1" dirty="0">
                <a:solidFill>
                  <a:srgbClr val="2D12F2"/>
                </a:solidFill>
                <a:latin typeface="Century" panose="02040604050505020304" pitchFamily="18" charset="0"/>
              </a:rPr>
              <a:t>Capitolo IV: </a:t>
            </a:r>
            <a:r>
              <a:rPr lang="it-IT" sz="1500" b="1" dirty="0" smtClean="0">
                <a:solidFill>
                  <a:srgbClr val="2D12F2"/>
                </a:solidFill>
                <a:latin typeface="Century" panose="02040604050505020304" pitchFamily="18" charset="0"/>
              </a:rPr>
              <a:t> Collocamento </a:t>
            </a:r>
            <a:r>
              <a:rPr lang="it-IT" sz="1500" b="1" dirty="0">
                <a:solidFill>
                  <a:srgbClr val="2D12F2"/>
                </a:solidFill>
                <a:latin typeface="Century" panose="02040604050505020304" pitchFamily="18" charset="0"/>
              </a:rPr>
              <a:t>e ammissione delle persone detenute</a:t>
            </a:r>
          </a:p>
          <a:p>
            <a:pPr marL="0" indent="0">
              <a:buNone/>
            </a:pPr>
            <a:r>
              <a:rPr lang="it-IT" sz="1500" b="1" dirty="0">
                <a:solidFill>
                  <a:schemeClr val="tx2">
                    <a:lumMod val="50000"/>
                  </a:schemeClr>
                </a:solidFill>
                <a:latin typeface="Century" panose="02040604050505020304" pitchFamily="18" charset="0"/>
              </a:rPr>
              <a:t> </a:t>
            </a:r>
          </a:p>
          <a:p>
            <a:pPr marL="0" indent="0">
              <a:buNone/>
            </a:pPr>
            <a:r>
              <a:rPr lang="it-IT" sz="1500" b="1" dirty="0">
                <a:solidFill>
                  <a:schemeClr val="tx2">
                    <a:lumMod val="50000"/>
                  </a:schemeClr>
                </a:solidFill>
                <a:latin typeface="Century" panose="02040604050505020304" pitchFamily="18" charset="0"/>
              </a:rPr>
              <a:t>Art. 14      Collocamento</a:t>
            </a:r>
          </a:p>
          <a:p>
            <a:pPr marL="0" indent="0">
              <a:buNone/>
            </a:pPr>
            <a:r>
              <a:rPr lang="it-IT" sz="1500" b="1" dirty="0">
                <a:solidFill>
                  <a:schemeClr val="tx2">
                    <a:lumMod val="50000"/>
                  </a:schemeClr>
                </a:solidFill>
                <a:latin typeface="Century" panose="02040604050505020304" pitchFamily="18" charset="0"/>
              </a:rPr>
              <a:t> </a:t>
            </a:r>
          </a:p>
          <a:p>
            <a:pPr marL="0" indent="0">
              <a:buNone/>
            </a:pPr>
            <a:r>
              <a:rPr lang="it-IT" sz="1500" b="1" dirty="0">
                <a:solidFill>
                  <a:schemeClr val="tx2">
                    <a:lumMod val="50000"/>
                  </a:schemeClr>
                </a:solidFill>
                <a:latin typeface="Century" panose="02040604050505020304" pitchFamily="18" charset="0"/>
              </a:rPr>
              <a:t>Art. 15      Ammissione</a:t>
            </a:r>
          </a:p>
          <a:p>
            <a:pPr marL="0" indent="0">
              <a:buNone/>
            </a:pPr>
            <a:r>
              <a:rPr lang="it-IT" sz="1500" b="1" dirty="0">
                <a:solidFill>
                  <a:schemeClr val="tx2">
                    <a:lumMod val="50000"/>
                  </a:schemeClr>
                </a:solidFill>
                <a:latin typeface="Century" panose="02040604050505020304" pitchFamily="18" charset="0"/>
              </a:rPr>
              <a:t> </a:t>
            </a:r>
          </a:p>
          <a:p>
            <a:pPr marL="0" indent="0">
              <a:buNone/>
            </a:pPr>
            <a:r>
              <a:rPr lang="it-IT" sz="1500" b="1" dirty="0">
                <a:solidFill>
                  <a:schemeClr val="tx2">
                    <a:lumMod val="50000"/>
                  </a:schemeClr>
                </a:solidFill>
                <a:latin typeface="Century" panose="02040604050505020304" pitchFamily="18" charset="0"/>
              </a:rPr>
              <a:t>Art. 16      Procedura </a:t>
            </a:r>
          </a:p>
          <a:p>
            <a:pPr marL="0" indent="0">
              <a:buNone/>
            </a:pPr>
            <a:endParaRPr lang="it-IT" sz="20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14</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3160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435280" cy="5328592"/>
          </a:xfrm>
        </p:spPr>
        <p:txBody>
          <a:bodyPr>
            <a:normAutofit fontScale="47500" lnSpcReduction="20000"/>
          </a:bodyPr>
          <a:lstStyle/>
          <a:p>
            <a:pPr marL="0" indent="0">
              <a:lnSpc>
                <a:spcPct val="120000"/>
              </a:lnSpc>
              <a:spcBef>
                <a:spcPts val="0"/>
              </a:spcBef>
              <a:buNone/>
            </a:pPr>
            <a:r>
              <a:rPr lang="it-IT" sz="2500" b="1" dirty="0">
                <a:solidFill>
                  <a:srgbClr val="2D12F2"/>
                </a:solidFill>
                <a:latin typeface="Century" panose="02040604050505020304" pitchFamily="18" charset="0"/>
              </a:rPr>
              <a:t>Capitolo V: Esecuzione delle pene e misure negli stabilimenti concordatari</a:t>
            </a:r>
          </a:p>
          <a:p>
            <a:pPr marL="0" indent="0">
              <a:lnSpc>
                <a:spcPct val="120000"/>
              </a:lnSpc>
              <a:spcBef>
                <a:spcPts val="0"/>
              </a:spcBef>
              <a:buNone/>
            </a:pPr>
            <a:r>
              <a:rPr lang="it-IT" sz="2500" b="1" dirty="0">
                <a:solidFill>
                  <a:schemeClr val="tx2">
                    <a:lumMod val="50000"/>
                  </a:schemeClr>
                </a:solidFill>
                <a:latin typeface="Century" panose="02040604050505020304" pitchFamily="18" charset="0"/>
              </a:rPr>
              <a:t> </a:t>
            </a:r>
          </a:p>
          <a:p>
            <a:pPr marL="0" indent="0">
              <a:lnSpc>
                <a:spcPct val="120000"/>
              </a:lnSpc>
              <a:spcBef>
                <a:spcPts val="0"/>
              </a:spcBef>
              <a:buNone/>
            </a:pPr>
            <a:r>
              <a:rPr lang="it-IT" sz="2500" b="1" dirty="0">
                <a:solidFill>
                  <a:schemeClr val="tx2">
                    <a:lumMod val="50000"/>
                  </a:schemeClr>
                </a:solidFill>
                <a:latin typeface="Century" panose="02040604050505020304" pitchFamily="18" charset="0"/>
              </a:rPr>
              <a:t>Art. 17      Competenze</a:t>
            </a:r>
          </a:p>
          <a:p>
            <a:pPr marL="0" indent="0">
              <a:lnSpc>
                <a:spcPct val="120000"/>
              </a:lnSpc>
              <a:spcBef>
                <a:spcPts val="0"/>
              </a:spcBef>
              <a:buNone/>
            </a:pPr>
            <a:endParaRPr lang="it-IT" sz="2500" b="1" dirty="0">
              <a:solidFill>
                <a:schemeClr val="tx2">
                  <a:lumMod val="50000"/>
                </a:schemeClr>
              </a:solidFill>
              <a:latin typeface="Century" panose="02040604050505020304" pitchFamily="18" charset="0"/>
            </a:endParaRPr>
          </a:p>
          <a:p>
            <a:pPr marL="0" indent="0">
              <a:lnSpc>
                <a:spcPct val="120000"/>
              </a:lnSpc>
              <a:spcBef>
                <a:spcPts val="0"/>
              </a:spcBef>
              <a:buNone/>
            </a:pPr>
            <a:r>
              <a:rPr lang="it-IT" sz="2500" b="1" dirty="0">
                <a:solidFill>
                  <a:schemeClr val="tx2">
                    <a:lumMod val="50000"/>
                  </a:schemeClr>
                </a:solidFill>
                <a:latin typeface="Century" panose="02040604050505020304" pitchFamily="18" charset="0"/>
              </a:rPr>
              <a:t>Art. 18      Piano d’esecuzione della pena e della misura</a:t>
            </a:r>
          </a:p>
          <a:p>
            <a:pPr marL="0" indent="0">
              <a:lnSpc>
                <a:spcPct val="120000"/>
              </a:lnSpc>
              <a:spcBef>
                <a:spcPts val="0"/>
              </a:spcBef>
              <a:buNone/>
            </a:pPr>
            <a:endParaRPr lang="it-IT" sz="2500" b="1" dirty="0">
              <a:solidFill>
                <a:schemeClr val="tx2">
                  <a:lumMod val="50000"/>
                </a:schemeClr>
              </a:solidFill>
              <a:latin typeface="Century" panose="02040604050505020304" pitchFamily="18" charset="0"/>
            </a:endParaRPr>
          </a:p>
          <a:p>
            <a:pPr marL="0" indent="0">
              <a:lnSpc>
                <a:spcPct val="120000"/>
              </a:lnSpc>
              <a:spcBef>
                <a:spcPts val="0"/>
              </a:spcBef>
              <a:buNone/>
            </a:pPr>
            <a:r>
              <a:rPr lang="it-IT" sz="2500" b="1" dirty="0">
                <a:solidFill>
                  <a:schemeClr val="tx2">
                    <a:lumMod val="50000"/>
                  </a:schemeClr>
                </a:solidFill>
                <a:latin typeface="Century" panose="02040604050505020304" pitchFamily="18" charset="0"/>
              </a:rPr>
              <a:t>Art. 19      Statuto delle persone detenute</a:t>
            </a:r>
          </a:p>
          <a:p>
            <a:pPr marL="0" indent="0">
              <a:lnSpc>
                <a:spcPct val="120000"/>
              </a:lnSpc>
              <a:spcBef>
                <a:spcPts val="0"/>
              </a:spcBef>
              <a:buNone/>
            </a:pPr>
            <a:r>
              <a:rPr lang="it-IT" sz="2500" b="1" dirty="0">
                <a:solidFill>
                  <a:schemeClr val="tx2">
                    <a:lumMod val="50000"/>
                  </a:schemeClr>
                </a:solidFill>
                <a:latin typeface="Century" panose="02040604050505020304" pitchFamily="18" charset="0"/>
              </a:rPr>
              <a:t> </a:t>
            </a:r>
          </a:p>
          <a:p>
            <a:pPr marL="0" indent="0">
              <a:lnSpc>
                <a:spcPct val="120000"/>
              </a:lnSpc>
              <a:spcBef>
                <a:spcPts val="0"/>
              </a:spcBef>
              <a:buNone/>
            </a:pPr>
            <a:r>
              <a:rPr lang="it-IT" sz="2500" b="1" dirty="0">
                <a:solidFill>
                  <a:schemeClr val="tx2">
                    <a:lumMod val="50000"/>
                  </a:schemeClr>
                </a:solidFill>
                <a:latin typeface="Century" panose="02040604050505020304" pitchFamily="18" charset="0"/>
              </a:rPr>
              <a:t>Art. 20      Visite degli stabilimenti</a:t>
            </a:r>
          </a:p>
          <a:p>
            <a:pPr marL="0" indent="0">
              <a:lnSpc>
                <a:spcPct val="120000"/>
              </a:lnSpc>
              <a:spcBef>
                <a:spcPts val="0"/>
              </a:spcBef>
              <a:buNone/>
            </a:pPr>
            <a:r>
              <a:rPr lang="it-IT" sz="2500" b="1" dirty="0">
                <a:solidFill>
                  <a:schemeClr val="tx2">
                    <a:lumMod val="50000"/>
                  </a:schemeClr>
                </a:solidFill>
                <a:latin typeface="Century" panose="02040604050505020304" pitchFamily="18" charset="0"/>
              </a:rPr>
              <a:t> </a:t>
            </a:r>
          </a:p>
          <a:p>
            <a:pPr marL="0" indent="0">
              <a:lnSpc>
                <a:spcPct val="120000"/>
              </a:lnSpc>
              <a:spcBef>
                <a:spcPts val="0"/>
              </a:spcBef>
              <a:buNone/>
            </a:pPr>
            <a:r>
              <a:rPr lang="it-IT" sz="2500" b="1" dirty="0">
                <a:solidFill>
                  <a:schemeClr val="tx2">
                    <a:lumMod val="50000"/>
                  </a:schemeClr>
                </a:solidFill>
                <a:latin typeface="Century" panose="02040604050505020304" pitchFamily="18" charset="0"/>
              </a:rPr>
              <a:t>Art. 21      Rapporti e preavvisi</a:t>
            </a:r>
          </a:p>
          <a:p>
            <a:pPr marL="0" indent="0">
              <a:lnSpc>
                <a:spcPct val="120000"/>
              </a:lnSpc>
              <a:spcBef>
                <a:spcPts val="0"/>
              </a:spcBef>
              <a:buNone/>
            </a:pPr>
            <a:endParaRPr lang="it-IT" sz="2500" b="1" dirty="0">
              <a:solidFill>
                <a:schemeClr val="tx2">
                  <a:lumMod val="50000"/>
                </a:schemeClr>
              </a:solidFill>
              <a:latin typeface="Century" panose="02040604050505020304" pitchFamily="18" charset="0"/>
            </a:endParaRPr>
          </a:p>
          <a:p>
            <a:pPr marL="0" indent="0">
              <a:lnSpc>
                <a:spcPct val="120000"/>
              </a:lnSpc>
              <a:spcBef>
                <a:spcPts val="0"/>
              </a:spcBef>
              <a:buNone/>
            </a:pPr>
            <a:r>
              <a:rPr lang="it-IT" sz="2500" b="1" dirty="0">
                <a:solidFill>
                  <a:schemeClr val="tx2">
                    <a:lumMod val="50000"/>
                  </a:schemeClr>
                </a:solidFill>
                <a:latin typeface="Century" panose="02040604050505020304" pitchFamily="18" charset="0"/>
              </a:rPr>
              <a:t>Art. 22      Assistenza</a:t>
            </a:r>
          </a:p>
          <a:p>
            <a:pPr marL="0" indent="0">
              <a:lnSpc>
                <a:spcPct val="120000"/>
              </a:lnSpc>
              <a:spcBef>
                <a:spcPts val="0"/>
              </a:spcBef>
              <a:buNone/>
            </a:pPr>
            <a:endParaRPr lang="it-IT" sz="2500" b="1" dirty="0">
              <a:solidFill>
                <a:schemeClr val="tx2">
                  <a:lumMod val="50000"/>
                </a:schemeClr>
              </a:solidFill>
              <a:latin typeface="Century" panose="02040604050505020304" pitchFamily="18" charset="0"/>
            </a:endParaRPr>
          </a:p>
          <a:p>
            <a:pPr marL="0" indent="0">
              <a:lnSpc>
                <a:spcPct val="120000"/>
              </a:lnSpc>
              <a:spcBef>
                <a:spcPts val="0"/>
              </a:spcBef>
              <a:buNone/>
            </a:pPr>
            <a:r>
              <a:rPr lang="it-IT" sz="2500" b="1" dirty="0">
                <a:solidFill>
                  <a:schemeClr val="tx2">
                    <a:lumMod val="50000"/>
                  </a:schemeClr>
                </a:solidFill>
                <a:latin typeface="Century" panose="02040604050505020304" pitchFamily="18" charset="0"/>
              </a:rPr>
              <a:t>Art. 23      Lavoro, formazione e perfezionamento</a:t>
            </a:r>
          </a:p>
          <a:p>
            <a:pPr marL="0" indent="0">
              <a:lnSpc>
                <a:spcPct val="120000"/>
              </a:lnSpc>
              <a:spcBef>
                <a:spcPts val="0"/>
              </a:spcBef>
              <a:buNone/>
            </a:pPr>
            <a:endParaRPr lang="it-IT" sz="2500" b="1" dirty="0">
              <a:solidFill>
                <a:schemeClr val="tx2">
                  <a:lumMod val="50000"/>
                </a:schemeClr>
              </a:solidFill>
              <a:latin typeface="Century" panose="02040604050505020304" pitchFamily="18" charset="0"/>
            </a:endParaRPr>
          </a:p>
          <a:p>
            <a:pPr marL="0" indent="0">
              <a:lnSpc>
                <a:spcPct val="120000"/>
              </a:lnSpc>
              <a:spcBef>
                <a:spcPts val="0"/>
              </a:spcBef>
              <a:buNone/>
            </a:pPr>
            <a:r>
              <a:rPr lang="it-IT" sz="2500" b="1" dirty="0">
                <a:solidFill>
                  <a:schemeClr val="tx2">
                    <a:lumMod val="50000"/>
                  </a:schemeClr>
                </a:solidFill>
                <a:latin typeface="Century" panose="02040604050505020304" pitchFamily="18" charset="0"/>
              </a:rPr>
              <a:t> Art. 24    </a:t>
            </a:r>
            <a:r>
              <a:rPr lang="it-IT" sz="2500" b="1" dirty="0" smtClean="0">
                <a:solidFill>
                  <a:schemeClr val="tx2">
                    <a:lumMod val="50000"/>
                  </a:schemeClr>
                </a:solidFill>
                <a:latin typeface="Century" panose="02040604050505020304" pitchFamily="18" charset="0"/>
              </a:rPr>
              <a:t>  </a:t>
            </a:r>
            <a:r>
              <a:rPr lang="it-IT" sz="2500" b="1" dirty="0">
                <a:solidFill>
                  <a:schemeClr val="tx2">
                    <a:lumMod val="50000"/>
                  </a:schemeClr>
                </a:solidFill>
                <a:latin typeface="Century" panose="02040604050505020304" pitchFamily="18" charset="0"/>
              </a:rPr>
              <a:t>Spese mediche</a:t>
            </a:r>
          </a:p>
          <a:p>
            <a:pPr marL="0" indent="0">
              <a:lnSpc>
                <a:spcPct val="120000"/>
              </a:lnSpc>
              <a:spcBef>
                <a:spcPts val="0"/>
              </a:spcBef>
              <a:buNone/>
            </a:pPr>
            <a:endParaRPr lang="it-IT" sz="2500" b="1" dirty="0">
              <a:solidFill>
                <a:schemeClr val="tx2">
                  <a:lumMod val="50000"/>
                </a:schemeClr>
              </a:solidFill>
              <a:latin typeface="Century" panose="02040604050505020304" pitchFamily="18" charset="0"/>
            </a:endParaRPr>
          </a:p>
          <a:p>
            <a:pPr marL="0" indent="0">
              <a:lnSpc>
                <a:spcPct val="120000"/>
              </a:lnSpc>
              <a:spcBef>
                <a:spcPts val="0"/>
              </a:spcBef>
              <a:buNone/>
            </a:pPr>
            <a:r>
              <a:rPr lang="it-IT" sz="2500" b="1" dirty="0">
                <a:solidFill>
                  <a:schemeClr val="tx2">
                    <a:lumMod val="50000"/>
                  </a:schemeClr>
                </a:solidFill>
                <a:latin typeface="Century" panose="02040604050505020304" pitchFamily="18" charset="0"/>
              </a:rPr>
              <a:t>Art. 25      Spese dentarie</a:t>
            </a:r>
          </a:p>
          <a:p>
            <a:pPr marL="0" indent="0">
              <a:lnSpc>
                <a:spcPct val="120000"/>
              </a:lnSpc>
              <a:spcBef>
                <a:spcPts val="0"/>
              </a:spcBef>
              <a:buNone/>
            </a:pPr>
            <a:endParaRPr lang="it-IT" sz="2500" b="1" dirty="0">
              <a:solidFill>
                <a:schemeClr val="tx2">
                  <a:lumMod val="50000"/>
                </a:schemeClr>
              </a:solidFill>
              <a:latin typeface="Century" panose="02040604050505020304" pitchFamily="18" charset="0"/>
            </a:endParaRPr>
          </a:p>
          <a:p>
            <a:pPr marL="0" indent="0">
              <a:lnSpc>
                <a:spcPct val="120000"/>
              </a:lnSpc>
              <a:spcBef>
                <a:spcPts val="0"/>
              </a:spcBef>
              <a:buNone/>
            </a:pPr>
            <a:r>
              <a:rPr lang="it-IT" sz="2500" b="1" dirty="0">
                <a:solidFill>
                  <a:schemeClr val="tx2">
                    <a:lumMod val="50000"/>
                  </a:schemeClr>
                </a:solidFill>
                <a:latin typeface="Century" panose="02040604050505020304" pitchFamily="18" charset="0"/>
              </a:rPr>
              <a:t>Art. 26      Collocamento terapeutico stazionario</a:t>
            </a:r>
          </a:p>
          <a:p>
            <a:pPr marL="0" indent="0">
              <a:lnSpc>
                <a:spcPct val="120000"/>
              </a:lnSpc>
              <a:spcBef>
                <a:spcPts val="0"/>
              </a:spcBef>
              <a:buNone/>
            </a:pPr>
            <a:endParaRPr lang="it-IT" sz="2500" b="1" dirty="0">
              <a:solidFill>
                <a:schemeClr val="tx2">
                  <a:lumMod val="50000"/>
                </a:schemeClr>
              </a:solidFill>
              <a:latin typeface="Century" panose="02040604050505020304" pitchFamily="18" charset="0"/>
            </a:endParaRPr>
          </a:p>
          <a:p>
            <a:pPr marL="0" indent="0">
              <a:lnSpc>
                <a:spcPct val="120000"/>
              </a:lnSpc>
              <a:spcBef>
                <a:spcPts val="0"/>
              </a:spcBef>
              <a:buNone/>
            </a:pPr>
            <a:r>
              <a:rPr lang="it-IT" sz="2500" b="1" dirty="0">
                <a:solidFill>
                  <a:schemeClr val="tx2">
                    <a:lumMod val="50000"/>
                  </a:schemeClr>
                </a:solidFill>
                <a:latin typeface="Century" panose="02040604050505020304" pitchFamily="18" charset="0"/>
              </a:rPr>
              <a:t>Art. 27      Rischio d’infortunio professionale e non professionale e di malattia professionale</a:t>
            </a:r>
          </a:p>
          <a:p>
            <a:pPr marL="0" indent="0">
              <a:lnSpc>
                <a:spcPct val="120000"/>
              </a:lnSpc>
              <a:spcBef>
                <a:spcPts val="0"/>
              </a:spcBef>
              <a:buNone/>
            </a:pPr>
            <a:endParaRPr lang="it-IT" sz="2500" b="1" dirty="0">
              <a:solidFill>
                <a:schemeClr val="tx2">
                  <a:lumMod val="50000"/>
                </a:schemeClr>
              </a:solidFill>
              <a:latin typeface="Century" panose="02040604050505020304" pitchFamily="18" charset="0"/>
            </a:endParaRPr>
          </a:p>
          <a:p>
            <a:pPr marL="0" indent="0">
              <a:lnSpc>
                <a:spcPct val="120000"/>
              </a:lnSpc>
              <a:spcBef>
                <a:spcPts val="0"/>
              </a:spcBef>
              <a:buNone/>
            </a:pPr>
            <a:r>
              <a:rPr lang="it-IT" sz="2500" b="1" dirty="0">
                <a:solidFill>
                  <a:schemeClr val="tx2">
                    <a:lumMod val="50000"/>
                  </a:schemeClr>
                </a:solidFill>
                <a:latin typeface="Century" panose="02040604050505020304" pitchFamily="18" charset="0"/>
              </a:rPr>
              <a:t>Art. 28      Retta</a:t>
            </a:r>
          </a:p>
          <a:p>
            <a:pPr marL="0" indent="0">
              <a:lnSpc>
                <a:spcPct val="120000"/>
              </a:lnSpc>
              <a:spcBef>
                <a:spcPts val="0"/>
              </a:spcBef>
              <a:buNone/>
            </a:pPr>
            <a:endParaRPr lang="it-IT" sz="2500" b="1" dirty="0">
              <a:solidFill>
                <a:schemeClr val="tx2">
                  <a:lumMod val="50000"/>
                </a:schemeClr>
              </a:solidFill>
              <a:latin typeface="Century" panose="02040604050505020304" pitchFamily="18" charset="0"/>
            </a:endParaRPr>
          </a:p>
          <a:p>
            <a:pPr marL="0" indent="0">
              <a:lnSpc>
                <a:spcPct val="120000"/>
              </a:lnSpc>
              <a:spcBef>
                <a:spcPts val="0"/>
              </a:spcBef>
              <a:buNone/>
            </a:pPr>
            <a:r>
              <a:rPr lang="it-IT" sz="2500" b="1" dirty="0">
                <a:solidFill>
                  <a:schemeClr val="tx2">
                    <a:lumMod val="50000"/>
                  </a:schemeClr>
                </a:solidFill>
                <a:latin typeface="Century" panose="02040604050505020304" pitchFamily="18" charset="0"/>
              </a:rPr>
              <a:t>Art. 29      Remunerazione, indennità e partecipazione alle spese d’esecuzione</a:t>
            </a:r>
          </a:p>
          <a:p>
            <a:pPr marL="0" indent="0">
              <a:lnSpc>
                <a:spcPct val="120000"/>
              </a:lnSpc>
              <a:spcBef>
                <a:spcPts val="0"/>
              </a:spcBef>
              <a:buNone/>
            </a:pPr>
            <a:endParaRPr lang="it-IT" sz="2500" b="1" dirty="0">
              <a:solidFill>
                <a:schemeClr val="tx2">
                  <a:lumMod val="50000"/>
                </a:schemeClr>
              </a:solidFill>
              <a:latin typeface="Century" panose="02040604050505020304" pitchFamily="18" charset="0"/>
            </a:endParaRPr>
          </a:p>
          <a:p>
            <a:pPr marL="0" indent="0">
              <a:buNone/>
            </a:pPr>
            <a:endParaRPr lang="it-IT" sz="20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15</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54628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24744"/>
            <a:ext cx="8435280" cy="5328592"/>
          </a:xfrm>
        </p:spPr>
        <p:txBody>
          <a:bodyPr>
            <a:normAutofit fontScale="62500" lnSpcReduction="20000"/>
          </a:bodyPr>
          <a:lstStyle/>
          <a:p>
            <a:pPr marL="0" indent="0">
              <a:lnSpc>
                <a:spcPct val="120000"/>
              </a:lnSpc>
              <a:spcBef>
                <a:spcPts val="0"/>
              </a:spcBef>
              <a:buNone/>
            </a:pPr>
            <a:r>
              <a:rPr lang="it-IT" sz="2500" b="1" dirty="0">
                <a:solidFill>
                  <a:srgbClr val="2D12F2"/>
                </a:solidFill>
                <a:latin typeface="Century" panose="02040604050505020304" pitchFamily="18" charset="0"/>
              </a:rPr>
              <a:t>Capitolo V: Adesione parziale del Cantone </a:t>
            </a:r>
            <a:r>
              <a:rPr lang="it-IT" sz="2500" b="1" dirty="0" smtClean="0">
                <a:solidFill>
                  <a:srgbClr val="2D12F2"/>
                </a:solidFill>
                <a:latin typeface="Century" panose="02040604050505020304" pitchFamily="18" charset="0"/>
              </a:rPr>
              <a:t>Ticino</a:t>
            </a:r>
          </a:p>
          <a:p>
            <a:pPr marL="0" indent="0">
              <a:lnSpc>
                <a:spcPct val="120000"/>
              </a:lnSpc>
              <a:spcBef>
                <a:spcPts val="0"/>
              </a:spcBef>
              <a:buNone/>
            </a:pPr>
            <a:endParaRPr lang="it-IT" sz="2500" b="1" dirty="0" smtClean="0">
              <a:latin typeface="Century" panose="02040604050505020304" pitchFamily="18" charset="0"/>
            </a:endParaRPr>
          </a:p>
          <a:p>
            <a:pPr marL="0" indent="0">
              <a:lnSpc>
                <a:spcPct val="120000"/>
              </a:lnSpc>
              <a:spcBef>
                <a:spcPts val="0"/>
              </a:spcBef>
              <a:buNone/>
            </a:pPr>
            <a:r>
              <a:rPr lang="it-IT" sz="2500" b="1" dirty="0" smtClean="0">
                <a:latin typeface="Century" panose="02040604050505020304" pitchFamily="18" charset="0"/>
              </a:rPr>
              <a:t>Art</a:t>
            </a:r>
            <a:r>
              <a:rPr lang="it-IT" sz="2500" b="1" dirty="0">
                <a:latin typeface="Century" panose="02040604050505020304" pitchFamily="18" charset="0"/>
              </a:rPr>
              <a:t>. 30      Collocamento dei detenuti ticinesi negli stabilimenti concordatari</a:t>
            </a:r>
          </a:p>
          <a:p>
            <a:pPr marL="0" indent="0">
              <a:lnSpc>
                <a:spcPct val="120000"/>
              </a:lnSpc>
              <a:spcBef>
                <a:spcPts val="0"/>
              </a:spcBef>
              <a:buNone/>
            </a:pPr>
            <a:endParaRPr lang="it-IT" sz="2500" b="1" dirty="0">
              <a:latin typeface="Century" panose="02040604050505020304" pitchFamily="18" charset="0"/>
            </a:endParaRPr>
          </a:p>
          <a:p>
            <a:pPr marL="0" indent="0">
              <a:lnSpc>
                <a:spcPct val="120000"/>
              </a:lnSpc>
              <a:spcBef>
                <a:spcPts val="0"/>
              </a:spcBef>
              <a:buNone/>
            </a:pPr>
            <a:r>
              <a:rPr lang="it-IT" sz="2500" b="1" dirty="0">
                <a:latin typeface="Century" panose="02040604050505020304" pitchFamily="18" charset="0"/>
              </a:rPr>
              <a:t>Art. 31      Collocamento dei detenuti romandi negli stabilimenti concordatari</a:t>
            </a:r>
          </a:p>
          <a:p>
            <a:pPr marL="0" indent="0">
              <a:lnSpc>
                <a:spcPct val="120000"/>
              </a:lnSpc>
              <a:spcBef>
                <a:spcPts val="0"/>
              </a:spcBef>
              <a:buNone/>
            </a:pPr>
            <a:endParaRPr lang="it-IT" sz="2500" b="1" dirty="0">
              <a:solidFill>
                <a:srgbClr val="2D12F2"/>
              </a:solidFill>
              <a:latin typeface="Century" panose="02040604050505020304" pitchFamily="18" charset="0"/>
            </a:endParaRPr>
          </a:p>
          <a:p>
            <a:pPr marL="0" indent="0">
              <a:lnSpc>
                <a:spcPct val="120000"/>
              </a:lnSpc>
              <a:spcBef>
                <a:spcPts val="0"/>
              </a:spcBef>
              <a:buNone/>
            </a:pPr>
            <a:endParaRPr lang="it-IT" sz="2500" b="1" dirty="0" smtClean="0">
              <a:solidFill>
                <a:srgbClr val="2D12F2"/>
              </a:solidFill>
              <a:latin typeface="Century" panose="02040604050505020304" pitchFamily="18" charset="0"/>
            </a:endParaRPr>
          </a:p>
          <a:p>
            <a:pPr marL="0" indent="0">
              <a:lnSpc>
                <a:spcPct val="120000"/>
              </a:lnSpc>
              <a:spcBef>
                <a:spcPts val="0"/>
              </a:spcBef>
              <a:buNone/>
            </a:pPr>
            <a:r>
              <a:rPr lang="it-IT" sz="2500" b="1" dirty="0" smtClean="0">
                <a:solidFill>
                  <a:srgbClr val="2D12F2"/>
                </a:solidFill>
                <a:latin typeface="Century" panose="02040604050505020304" pitchFamily="18" charset="0"/>
              </a:rPr>
              <a:t>Capitolo </a:t>
            </a:r>
            <a:r>
              <a:rPr lang="it-IT" sz="2500" b="1" dirty="0">
                <a:solidFill>
                  <a:srgbClr val="2D12F2"/>
                </a:solidFill>
                <a:latin typeface="Century" panose="02040604050505020304" pitchFamily="18" charset="0"/>
              </a:rPr>
              <a:t>VII: Disposizioni finali e transitorie</a:t>
            </a:r>
          </a:p>
          <a:p>
            <a:pPr marL="0" indent="0">
              <a:lnSpc>
                <a:spcPct val="120000"/>
              </a:lnSpc>
              <a:spcBef>
                <a:spcPts val="0"/>
              </a:spcBef>
              <a:buNone/>
            </a:pPr>
            <a:endParaRPr lang="it-IT" sz="2500" b="1" dirty="0">
              <a:solidFill>
                <a:srgbClr val="2D12F2"/>
              </a:solidFill>
              <a:latin typeface="Century" panose="02040604050505020304" pitchFamily="18" charset="0"/>
            </a:endParaRPr>
          </a:p>
          <a:p>
            <a:pPr marL="0" indent="0">
              <a:lnSpc>
                <a:spcPct val="120000"/>
              </a:lnSpc>
              <a:spcBef>
                <a:spcPts val="0"/>
              </a:spcBef>
              <a:buNone/>
            </a:pPr>
            <a:r>
              <a:rPr lang="it-IT" sz="2500" b="1" dirty="0">
                <a:latin typeface="Century" panose="02040604050505020304" pitchFamily="18" charset="0"/>
              </a:rPr>
              <a:t>Art. 33      Controllo parlamentare coordinato</a:t>
            </a:r>
          </a:p>
          <a:p>
            <a:pPr marL="0" indent="0">
              <a:lnSpc>
                <a:spcPct val="120000"/>
              </a:lnSpc>
              <a:spcBef>
                <a:spcPts val="0"/>
              </a:spcBef>
              <a:buNone/>
            </a:pPr>
            <a:endParaRPr lang="it-IT" sz="2500" b="1" dirty="0">
              <a:latin typeface="Century" panose="02040604050505020304" pitchFamily="18" charset="0"/>
            </a:endParaRPr>
          </a:p>
          <a:p>
            <a:pPr marL="0" indent="0">
              <a:lnSpc>
                <a:spcPct val="120000"/>
              </a:lnSpc>
              <a:spcBef>
                <a:spcPts val="0"/>
              </a:spcBef>
              <a:buNone/>
            </a:pPr>
            <a:r>
              <a:rPr lang="it-IT" sz="2500" b="1" dirty="0">
                <a:latin typeface="Century" panose="02040604050505020304" pitchFamily="18" charset="0"/>
              </a:rPr>
              <a:t>Art. 34      Entrata in vigore</a:t>
            </a:r>
          </a:p>
          <a:p>
            <a:pPr marL="0" indent="0">
              <a:lnSpc>
                <a:spcPct val="120000"/>
              </a:lnSpc>
              <a:spcBef>
                <a:spcPts val="0"/>
              </a:spcBef>
              <a:buNone/>
            </a:pPr>
            <a:endParaRPr lang="it-IT" sz="2500" b="1" dirty="0">
              <a:latin typeface="Century" panose="02040604050505020304" pitchFamily="18" charset="0"/>
            </a:endParaRPr>
          </a:p>
          <a:p>
            <a:pPr marL="0" indent="0">
              <a:lnSpc>
                <a:spcPct val="120000"/>
              </a:lnSpc>
              <a:spcBef>
                <a:spcPts val="0"/>
              </a:spcBef>
              <a:buNone/>
            </a:pPr>
            <a:r>
              <a:rPr lang="it-IT" sz="2500" b="1" dirty="0">
                <a:latin typeface="Century" panose="02040604050505020304" pitchFamily="18" charset="0"/>
              </a:rPr>
              <a:t>Art. 35      Diritto transitorio</a:t>
            </a:r>
          </a:p>
          <a:p>
            <a:pPr marL="0" indent="0">
              <a:lnSpc>
                <a:spcPct val="120000"/>
              </a:lnSpc>
              <a:spcBef>
                <a:spcPts val="0"/>
              </a:spcBef>
              <a:buNone/>
            </a:pPr>
            <a:endParaRPr lang="it-IT" sz="2500" b="1" dirty="0">
              <a:latin typeface="Century" panose="02040604050505020304" pitchFamily="18" charset="0"/>
            </a:endParaRPr>
          </a:p>
          <a:p>
            <a:pPr marL="0" indent="0">
              <a:lnSpc>
                <a:spcPct val="120000"/>
              </a:lnSpc>
              <a:spcBef>
                <a:spcPts val="0"/>
              </a:spcBef>
              <a:buNone/>
            </a:pPr>
            <a:r>
              <a:rPr lang="it-IT" sz="2500" b="1" dirty="0">
                <a:latin typeface="Century" panose="02040604050505020304" pitchFamily="18" charset="0"/>
              </a:rPr>
              <a:t>Art. 36      Convenzioni contrarie</a:t>
            </a:r>
          </a:p>
          <a:p>
            <a:pPr marL="0" indent="0">
              <a:lnSpc>
                <a:spcPct val="120000"/>
              </a:lnSpc>
              <a:spcBef>
                <a:spcPts val="0"/>
              </a:spcBef>
              <a:buNone/>
            </a:pPr>
            <a:r>
              <a:rPr lang="it-IT" sz="2500" b="1" dirty="0">
                <a:latin typeface="Century" panose="02040604050505020304" pitchFamily="18" charset="0"/>
              </a:rPr>
              <a:t> </a:t>
            </a:r>
          </a:p>
          <a:p>
            <a:pPr marL="0" indent="0">
              <a:lnSpc>
                <a:spcPct val="120000"/>
              </a:lnSpc>
              <a:spcBef>
                <a:spcPts val="0"/>
              </a:spcBef>
              <a:buNone/>
            </a:pPr>
            <a:r>
              <a:rPr lang="it-IT" sz="2500" b="1" dirty="0">
                <a:latin typeface="Century" panose="02040604050505020304" pitchFamily="18" charset="0"/>
              </a:rPr>
              <a:t>Art. 37      Disdetta</a:t>
            </a:r>
          </a:p>
          <a:p>
            <a:pPr marL="0" indent="0">
              <a:lnSpc>
                <a:spcPct val="120000"/>
              </a:lnSpc>
              <a:spcBef>
                <a:spcPts val="0"/>
              </a:spcBef>
              <a:buNone/>
            </a:pPr>
            <a:endParaRPr lang="it-IT" sz="2500" b="1" dirty="0">
              <a:solidFill>
                <a:srgbClr val="2D12F2"/>
              </a:solidFill>
              <a:latin typeface="Century" panose="02040604050505020304" pitchFamily="18" charset="0"/>
            </a:endParaRPr>
          </a:p>
          <a:p>
            <a:pPr marL="0" indent="0">
              <a:lnSpc>
                <a:spcPct val="120000"/>
              </a:lnSpc>
              <a:spcBef>
                <a:spcPts val="0"/>
              </a:spcBef>
              <a:buNone/>
            </a:pPr>
            <a:r>
              <a:rPr lang="it-IT" sz="2500" b="1" dirty="0">
                <a:solidFill>
                  <a:schemeClr val="tx2">
                    <a:lumMod val="50000"/>
                  </a:schemeClr>
                </a:solidFill>
                <a:latin typeface="Century" panose="02040604050505020304" pitchFamily="18" charset="0"/>
              </a:rPr>
              <a:t> </a:t>
            </a:r>
          </a:p>
          <a:p>
            <a:pPr marL="0" indent="0">
              <a:lnSpc>
                <a:spcPct val="120000"/>
              </a:lnSpc>
              <a:spcBef>
                <a:spcPts val="0"/>
              </a:spcBef>
              <a:buNone/>
            </a:pPr>
            <a:endParaRPr lang="it-IT" sz="2500" b="1" dirty="0">
              <a:solidFill>
                <a:schemeClr val="tx2">
                  <a:lumMod val="50000"/>
                </a:schemeClr>
              </a:solidFill>
              <a:latin typeface="Century" panose="02040604050505020304" pitchFamily="18" charset="0"/>
            </a:endParaRPr>
          </a:p>
          <a:p>
            <a:pPr marL="0" indent="0">
              <a:buNone/>
            </a:pPr>
            <a:endParaRPr lang="it-IT" sz="20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16</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55529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435280" cy="4525963"/>
          </a:xfrm>
        </p:spPr>
        <p:txBody>
          <a:bodyPr>
            <a:normAutofit/>
          </a:bodyPr>
          <a:lstStyle/>
          <a:p>
            <a:pPr marL="0" indent="0">
              <a:buNone/>
            </a:pPr>
            <a:r>
              <a:rPr lang="it-IT" sz="2000" b="1" dirty="0">
                <a:solidFill>
                  <a:schemeClr val="tx2">
                    <a:lumMod val="50000"/>
                  </a:schemeClr>
                </a:solidFill>
                <a:latin typeface="Century" panose="02040604050505020304" pitchFamily="18" charset="0"/>
              </a:rPr>
              <a:t>Art. 2 Organi</a:t>
            </a:r>
          </a:p>
          <a:p>
            <a:pPr marL="0" indent="0">
              <a:buNone/>
            </a:pPr>
            <a:r>
              <a:rPr lang="it-IT" sz="2000" dirty="0">
                <a:solidFill>
                  <a:schemeClr val="tx2">
                    <a:lumMod val="50000"/>
                  </a:schemeClr>
                </a:solidFill>
                <a:latin typeface="Century" panose="02040604050505020304" pitchFamily="18" charset="0"/>
              </a:rPr>
              <a:t>Gli organi del concordato sono :</a:t>
            </a:r>
          </a:p>
          <a:p>
            <a:pPr marL="0" indent="0" algn="just">
              <a:spcBef>
                <a:spcPts val="1800"/>
              </a:spcBef>
              <a:buNone/>
            </a:pPr>
            <a:r>
              <a:rPr lang="it-IT" sz="2000" dirty="0">
                <a:solidFill>
                  <a:schemeClr val="tx2">
                    <a:lumMod val="50000"/>
                  </a:schemeClr>
                </a:solidFill>
                <a:latin typeface="Century" panose="02040604050505020304" pitchFamily="18" charset="0"/>
              </a:rPr>
              <a:t>a) la Conferenza latina delle autorità cantonali competenti in materia di esecuzione delle pene e delle misure ;</a:t>
            </a:r>
          </a:p>
          <a:p>
            <a:pPr marL="0" indent="0" algn="just">
              <a:spcBef>
                <a:spcPts val="1800"/>
              </a:spcBef>
              <a:buNone/>
            </a:pPr>
            <a:r>
              <a:rPr lang="it-IT" sz="2000" dirty="0">
                <a:solidFill>
                  <a:schemeClr val="tx2">
                    <a:lumMod val="50000"/>
                  </a:schemeClr>
                </a:solidFill>
                <a:latin typeface="Century" panose="02040604050505020304" pitchFamily="18" charset="0"/>
              </a:rPr>
              <a:t>b) il Segretariato della Conferenza ;</a:t>
            </a:r>
          </a:p>
          <a:p>
            <a:pPr marL="0" indent="0" algn="just">
              <a:spcBef>
                <a:spcPts val="1800"/>
              </a:spcBef>
              <a:buNone/>
            </a:pPr>
            <a:r>
              <a:rPr lang="it-IT" sz="2000" dirty="0">
                <a:solidFill>
                  <a:schemeClr val="tx2">
                    <a:lumMod val="50000"/>
                  </a:schemeClr>
                </a:solidFill>
                <a:latin typeface="Century" panose="02040604050505020304" pitchFamily="18" charset="0"/>
              </a:rPr>
              <a:t>c) la Commissione concordataria ;</a:t>
            </a:r>
          </a:p>
          <a:p>
            <a:pPr marL="0" indent="0" algn="just">
              <a:spcBef>
                <a:spcPts val="1800"/>
              </a:spcBef>
              <a:buNone/>
            </a:pPr>
            <a:r>
              <a:rPr lang="it-IT" sz="2000" dirty="0">
                <a:solidFill>
                  <a:schemeClr val="tx2">
                    <a:lumMod val="50000"/>
                  </a:schemeClr>
                </a:solidFill>
                <a:latin typeface="Century" panose="02040604050505020304" pitchFamily="18" charset="0"/>
              </a:rPr>
              <a:t>d) la Commissione dell’assistenza riabilitativa.</a:t>
            </a:r>
            <a:endParaRPr lang="fr-CH" sz="2000"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17</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69489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b="1" dirty="0">
              <a:solidFill>
                <a:schemeClr val="tx2">
                  <a:lumMod val="50000"/>
                </a:schemeClr>
              </a:solidFill>
              <a:latin typeface="Century" panose="02040604050505020304" pitchFamily="18" charset="0"/>
            </a:endParaRPr>
          </a:p>
          <a:p>
            <a:pPr marL="0" indent="0" algn="ctr">
              <a:buNone/>
            </a:pPr>
            <a:endParaRPr lang="fr-CH"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18</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1560" y="1268759"/>
            <a:ext cx="7560840" cy="369332"/>
          </a:xfrm>
          <a:prstGeom prst="rect">
            <a:avLst/>
          </a:prstGeom>
        </p:spPr>
        <p:txBody>
          <a:bodyPr wrap="square">
            <a:spAutoFit/>
          </a:bodyPr>
          <a:lstStyle/>
          <a:p>
            <a:pPr lvl="0">
              <a:spcBef>
                <a:spcPct val="20000"/>
              </a:spcBef>
            </a:pPr>
            <a:endParaRPr lang="fr-CH" b="1" dirty="0">
              <a:solidFill>
                <a:srgbClr val="1F497D">
                  <a:lumMod val="50000"/>
                </a:srgbClr>
              </a:solidFill>
              <a:latin typeface="Century" panose="02040604050505020304" pitchFamily="18" charset="0"/>
            </a:endParaRPr>
          </a:p>
        </p:txBody>
      </p:sp>
      <p:sp>
        <p:nvSpPr>
          <p:cNvPr id="6" name="Rectangle 5">
            <a:extLst>
              <a:ext uri="{FF2B5EF4-FFF2-40B4-BE49-F238E27FC236}">
                <a16:creationId xmlns="" xmlns:a16="http://schemas.microsoft.com/office/drawing/2014/main" id="{324686EA-253E-4C16-A4C9-F6B6420615A1}"/>
              </a:ext>
            </a:extLst>
          </p:cNvPr>
          <p:cNvSpPr/>
          <p:nvPr/>
        </p:nvSpPr>
        <p:spPr>
          <a:xfrm>
            <a:off x="453333" y="1327554"/>
            <a:ext cx="8378588" cy="369332"/>
          </a:xfrm>
          <a:prstGeom prst="rect">
            <a:avLst/>
          </a:prstGeom>
        </p:spPr>
        <p:txBody>
          <a:bodyPr wrap="square">
            <a:spAutoFit/>
          </a:bodyPr>
          <a:lstStyle/>
          <a:p>
            <a:pPr algn="just">
              <a:spcBef>
                <a:spcPts val="600"/>
              </a:spcBef>
            </a:pPr>
            <a:r>
              <a:rPr lang="pt-PT" b="1" dirty="0">
                <a:solidFill>
                  <a:schemeClr val="tx1">
                    <a:lumMod val="65000"/>
                    <a:lumOff val="35000"/>
                  </a:schemeClr>
                </a:solidFill>
                <a:latin typeface="Century" panose="02040604050505020304" pitchFamily="18" charset="0"/>
                <a:ea typeface="Calibri" panose="020F0502020204030204" pitchFamily="34" charset="0"/>
                <a:cs typeface="Times New Roman" panose="02020603050405020304" pitchFamily="18" charset="0"/>
              </a:rPr>
              <a:t>Organigramme </a:t>
            </a:r>
            <a:r>
              <a:rPr lang="pt-PT" b="1" dirty="0" smtClean="0">
                <a:solidFill>
                  <a:schemeClr val="tx1">
                    <a:lumMod val="65000"/>
                    <a:lumOff val="35000"/>
                  </a:schemeClr>
                </a:solidFill>
                <a:latin typeface="Century" panose="02040604050505020304" pitchFamily="18" charset="0"/>
                <a:ea typeface="Calibri" panose="020F0502020204030204" pitchFamily="34" charset="0"/>
                <a:cs typeface="Times New Roman" panose="02020603050405020304" pitchFamily="18" charset="0"/>
              </a:rPr>
              <a:t>CCL + CLP</a:t>
            </a:r>
            <a:endParaRPr lang="pt-PT" dirty="0">
              <a:solidFill>
                <a:schemeClr val="tx1">
                  <a:lumMod val="65000"/>
                  <a:lumOff val="35000"/>
                </a:schemeClr>
              </a:solidFill>
              <a:latin typeface="Century" panose="02040604050505020304" pitchFamily="18" charset="0"/>
              <a:ea typeface="Calibri" panose="020F0502020204030204" pitchFamily="34" charset="0"/>
              <a:cs typeface="Times New Roman" panose="02020603050405020304" pitchFamily="18" charset="0"/>
            </a:endParaRPr>
          </a:p>
        </p:txBody>
      </p:sp>
      <p:graphicFrame>
        <p:nvGraphicFramePr>
          <p:cNvPr id="7" name="Diagramme 6"/>
          <p:cNvGraphicFramePr/>
          <p:nvPr>
            <p:extLst>
              <p:ext uri="{D42A27DB-BD31-4B8C-83A1-F6EECF244321}">
                <p14:modId xmlns:p14="http://schemas.microsoft.com/office/powerpoint/2010/main" val="909896016"/>
              </p:ext>
            </p:extLst>
          </p:nvPr>
        </p:nvGraphicFramePr>
        <p:xfrm>
          <a:off x="514502" y="1268759"/>
          <a:ext cx="835292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408361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500">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b="1" dirty="0">
              <a:solidFill>
                <a:schemeClr val="tx2">
                  <a:lumMod val="50000"/>
                </a:schemeClr>
              </a:solidFill>
              <a:latin typeface="Century" panose="02040604050505020304" pitchFamily="18" charset="0"/>
            </a:endParaRPr>
          </a:p>
          <a:p>
            <a:pPr marL="0" indent="0" algn="ctr">
              <a:buNone/>
            </a:pPr>
            <a:endParaRPr lang="fr-CH"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19</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27784" y="2276872"/>
            <a:ext cx="4464496" cy="461665"/>
          </a:xfrm>
          <a:prstGeom prst="rect">
            <a:avLst/>
          </a:prstGeom>
        </p:spPr>
        <p:txBody>
          <a:bodyPr wrap="square">
            <a:spAutoFit/>
          </a:bodyPr>
          <a:lstStyle/>
          <a:p>
            <a:pPr lvl="0">
              <a:spcBef>
                <a:spcPct val="20000"/>
              </a:spcBef>
            </a:pPr>
            <a:r>
              <a:rPr lang="it-CH" sz="2400" b="1" dirty="0">
                <a:solidFill>
                  <a:srgbClr val="1F497D">
                    <a:lumMod val="50000"/>
                  </a:srgbClr>
                </a:solidFill>
                <a:latin typeface="Century" panose="02040604050505020304" pitchFamily="18" charset="0"/>
              </a:rPr>
              <a:t>Il fondamento del concordato</a:t>
            </a:r>
          </a:p>
        </p:txBody>
      </p:sp>
    </p:spTree>
    <p:extLst>
      <p:ext uri="{BB962C8B-B14F-4D97-AF65-F5344CB8AC3E}">
        <p14:creationId xmlns:p14="http://schemas.microsoft.com/office/powerpoint/2010/main" val="2833277660"/>
      </p:ext>
    </p:extLst>
  </p:cSld>
  <p:clrMapOvr>
    <a:masterClrMapping/>
  </p:clrMapOvr>
  <mc:AlternateContent xmlns:mc="http://schemas.openxmlformats.org/markup-compatibility/2006" xmlns:p14="http://schemas.microsoft.com/office/powerpoint/2010/main">
    <mc:Choice Requires="p14">
      <p:transition spd="slow" p14:dur="1500" advClick="0" advTm="1000">
        <p:dissolve/>
      </p:transition>
    </mc:Choice>
    <mc:Fallback xmlns="">
      <p:transition spd="slow" advClick="0" advTm="1000">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507288" cy="4525963"/>
          </a:xfrm>
        </p:spPr>
        <p:txBody>
          <a:bodyPr>
            <a:normAutofit fontScale="92500" lnSpcReduction="20000"/>
          </a:bodyPr>
          <a:lstStyle/>
          <a:p>
            <a:pPr marL="0" indent="0">
              <a:buNone/>
            </a:pPr>
            <a:r>
              <a:rPr lang="it-CH" sz="2400" b="1" u="sng" dirty="0">
                <a:solidFill>
                  <a:schemeClr val="tx2">
                    <a:lumMod val="50000"/>
                  </a:schemeClr>
                </a:solidFill>
                <a:latin typeface="Century" panose="02040604050505020304" pitchFamily="18" charset="0"/>
              </a:rPr>
              <a:t>Piano della presentazione</a:t>
            </a:r>
          </a:p>
          <a:p>
            <a:pPr marL="0" indent="0">
              <a:buNone/>
            </a:pPr>
            <a:endParaRPr lang="fr-CH" sz="2400" b="1" dirty="0">
              <a:solidFill>
                <a:schemeClr val="tx2">
                  <a:lumMod val="50000"/>
                </a:schemeClr>
              </a:solidFill>
              <a:latin typeface="Century" panose="02040604050505020304" pitchFamily="18" charset="0"/>
            </a:endParaRPr>
          </a:p>
          <a:p>
            <a:pPr marL="534988" indent="-358775">
              <a:lnSpc>
                <a:spcPct val="110000"/>
              </a:lnSpc>
              <a:spcBef>
                <a:spcPts val="600"/>
              </a:spcBef>
              <a:buFont typeface="Courier New" panose="02070309020205020404" pitchFamily="49" charset="0"/>
              <a:buChar char="o"/>
            </a:pPr>
            <a:r>
              <a:rPr lang="it-IT" sz="2400" b="1" dirty="0">
                <a:solidFill>
                  <a:schemeClr val="tx2">
                    <a:lumMod val="50000"/>
                  </a:schemeClr>
                </a:solidFill>
                <a:latin typeface="Century" panose="02040604050505020304" pitchFamily="18" charset="0"/>
              </a:rPr>
              <a:t>Organizzazione dell' esecuzione delle sanzioni penali in Svizzera</a:t>
            </a:r>
            <a:endParaRPr lang="fr-CH" sz="2400" b="1" dirty="0">
              <a:solidFill>
                <a:schemeClr val="tx2">
                  <a:lumMod val="50000"/>
                </a:schemeClr>
              </a:solidFill>
              <a:latin typeface="Century" panose="02040604050505020304" pitchFamily="18" charset="0"/>
            </a:endParaRPr>
          </a:p>
          <a:p>
            <a:pPr marL="534988" indent="-358775">
              <a:lnSpc>
                <a:spcPct val="110000"/>
              </a:lnSpc>
              <a:spcBef>
                <a:spcPts val="600"/>
              </a:spcBef>
              <a:buFont typeface="Courier New" panose="02070309020205020404" pitchFamily="49" charset="0"/>
              <a:buChar char="o"/>
            </a:pPr>
            <a:endParaRPr lang="fr-CH" sz="2400" b="1" dirty="0">
              <a:solidFill>
                <a:schemeClr val="tx2">
                  <a:lumMod val="50000"/>
                </a:schemeClr>
              </a:solidFill>
              <a:latin typeface="Century" panose="02040604050505020304" pitchFamily="18" charset="0"/>
            </a:endParaRPr>
          </a:p>
          <a:p>
            <a:pPr marL="534988" indent="-358775">
              <a:lnSpc>
                <a:spcPct val="110000"/>
              </a:lnSpc>
              <a:spcBef>
                <a:spcPts val="600"/>
              </a:spcBef>
              <a:buFont typeface="Courier New" panose="02070309020205020404" pitchFamily="49" charset="0"/>
              <a:buChar char="o"/>
            </a:pPr>
            <a:r>
              <a:rPr lang="fr-CH" sz="2400" b="1" dirty="0">
                <a:solidFill>
                  <a:schemeClr val="tx2">
                    <a:lumMod val="50000"/>
                  </a:schemeClr>
                </a:solidFill>
                <a:latin typeface="Century" panose="02040604050505020304" pitchFamily="18" charset="0"/>
              </a:rPr>
              <a:t>La </a:t>
            </a:r>
            <a:r>
              <a:rPr lang="it-CH" sz="2400" b="1" dirty="0">
                <a:solidFill>
                  <a:schemeClr val="tx2">
                    <a:lumMod val="50000"/>
                  </a:schemeClr>
                </a:solidFill>
                <a:latin typeface="Century" panose="02040604050505020304" pitchFamily="18" charset="0"/>
              </a:rPr>
              <a:t>struttura latina</a:t>
            </a:r>
          </a:p>
          <a:p>
            <a:pPr marL="534988" indent="-358775">
              <a:lnSpc>
                <a:spcPct val="110000"/>
              </a:lnSpc>
              <a:spcBef>
                <a:spcPts val="600"/>
              </a:spcBef>
              <a:buFont typeface="Courier New" panose="02070309020205020404" pitchFamily="49" charset="0"/>
              <a:buChar char="o"/>
            </a:pPr>
            <a:endParaRPr lang="it-CH" sz="2400" b="1" dirty="0">
              <a:solidFill>
                <a:schemeClr val="tx2">
                  <a:lumMod val="50000"/>
                </a:schemeClr>
              </a:solidFill>
              <a:latin typeface="Century" panose="02040604050505020304" pitchFamily="18" charset="0"/>
            </a:endParaRPr>
          </a:p>
          <a:p>
            <a:pPr marL="534988" indent="-358775">
              <a:lnSpc>
                <a:spcPct val="110000"/>
              </a:lnSpc>
              <a:spcBef>
                <a:spcPts val="600"/>
              </a:spcBef>
              <a:buFont typeface="Courier New" panose="02070309020205020404" pitchFamily="49" charset="0"/>
              <a:buChar char="o"/>
            </a:pPr>
            <a:r>
              <a:rPr lang="it-CH" sz="2400" b="1" dirty="0">
                <a:solidFill>
                  <a:schemeClr val="tx2">
                    <a:lumMod val="50000"/>
                  </a:schemeClr>
                </a:solidFill>
                <a:latin typeface="Century" panose="02040604050505020304" pitchFamily="18" charset="0"/>
              </a:rPr>
              <a:t>Il concordato</a:t>
            </a:r>
          </a:p>
          <a:p>
            <a:pPr marL="534988" indent="-358775">
              <a:lnSpc>
                <a:spcPct val="110000"/>
              </a:lnSpc>
              <a:spcBef>
                <a:spcPts val="600"/>
              </a:spcBef>
              <a:buFont typeface="Courier New" panose="02070309020205020404" pitchFamily="49" charset="0"/>
              <a:buChar char="o"/>
            </a:pPr>
            <a:endParaRPr lang="fr-CH" sz="2400" b="1" dirty="0">
              <a:solidFill>
                <a:schemeClr val="tx2">
                  <a:lumMod val="50000"/>
                </a:schemeClr>
              </a:solidFill>
              <a:latin typeface="Century" panose="02040604050505020304" pitchFamily="18" charset="0"/>
            </a:endParaRPr>
          </a:p>
          <a:p>
            <a:pPr marL="534988" indent="-358775">
              <a:lnSpc>
                <a:spcPct val="110000"/>
              </a:lnSpc>
              <a:spcBef>
                <a:spcPts val="600"/>
              </a:spcBef>
              <a:buFont typeface="Courier New" panose="02070309020205020404" pitchFamily="49" charset="0"/>
              <a:buChar char="o"/>
            </a:pPr>
            <a:r>
              <a:rPr lang="it-IT" sz="2400" b="1" dirty="0">
                <a:solidFill>
                  <a:schemeClr val="tx2">
                    <a:lumMod val="50000"/>
                  </a:schemeClr>
                </a:solidFill>
                <a:latin typeface="Century" panose="02040604050505020304" pitchFamily="18" charset="0"/>
              </a:rPr>
              <a:t>Diritto d’applicazione del concordato</a:t>
            </a:r>
          </a:p>
          <a:p>
            <a:pPr marL="534988" indent="-358775">
              <a:lnSpc>
                <a:spcPct val="110000"/>
              </a:lnSpc>
              <a:spcBef>
                <a:spcPts val="600"/>
              </a:spcBef>
              <a:buFont typeface="Courier New" panose="02070309020205020404" pitchFamily="49" charset="0"/>
              <a:buChar char="o"/>
            </a:pPr>
            <a:endParaRPr lang="fr-CH" sz="2400" b="1" dirty="0">
              <a:solidFill>
                <a:schemeClr val="tx2">
                  <a:lumMod val="50000"/>
                </a:schemeClr>
              </a:solidFill>
              <a:latin typeface="Century" panose="02040604050505020304" pitchFamily="18" charset="0"/>
            </a:endParaRPr>
          </a:p>
          <a:p>
            <a:pPr marL="534988" indent="-358775">
              <a:lnSpc>
                <a:spcPct val="110000"/>
              </a:lnSpc>
              <a:spcBef>
                <a:spcPts val="600"/>
              </a:spcBef>
              <a:buFont typeface="Courier New" panose="02070309020205020404" pitchFamily="49" charset="0"/>
              <a:buChar char="o"/>
            </a:pPr>
            <a:r>
              <a:rPr lang="it-CH" sz="2400" b="1" dirty="0">
                <a:solidFill>
                  <a:schemeClr val="tx2">
                    <a:lumMod val="50000"/>
                  </a:schemeClr>
                </a:solidFill>
                <a:latin typeface="Century" panose="02040604050505020304" pitchFamily="18" charset="0"/>
              </a:rPr>
              <a:t>Disposizioni transitorie</a:t>
            </a: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2</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05231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7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47" presetClass="entr" presetSubtype="0" fill="hold" nodeType="afterEffect">
                                  <p:stCondLst>
                                    <p:cond delay="75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7" presetClass="entr" presetSubtype="0" fill="hold" nodeType="afterEffect">
                                  <p:stCondLst>
                                    <p:cond delay="75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2" fill="hold">
                            <p:stCondLst>
                              <p:cond delay="5250"/>
                            </p:stCondLst>
                            <p:childTnLst>
                              <p:par>
                                <p:cTn id="23" presetID="47" presetClass="entr" presetSubtype="0" fill="hold" nodeType="afterEffect">
                                  <p:stCondLst>
                                    <p:cond delay="75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1000"/>
                                        <p:tgtEl>
                                          <p:spTgt spid="3">
                                            <p:txEl>
                                              <p:pRg st="8" end="8"/>
                                            </p:txEl>
                                          </p:spTgt>
                                        </p:tgtEl>
                                      </p:cBhvr>
                                    </p:animEffect>
                                    <p:anim calcmode="lin" valueType="num">
                                      <p:cBhvr>
                                        <p:cTn id="2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7" presetClass="entr" presetSubtype="0" fill="hold" nodeType="afterEffect">
                                  <p:stCondLst>
                                    <p:cond delay="75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1000"/>
                                        <p:tgtEl>
                                          <p:spTgt spid="3">
                                            <p:txEl>
                                              <p:pRg st="10" end="10"/>
                                            </p:txEl>
                                          </p:spTgt>
                                        </p:tgtEl>
                                      </p:cBhvr>
                                    </p:animEffect>
                                    <p:anim calcmode="lin" valueType="num">
                                      <p:cBhvr>
                                        <p:cTn id="3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b="1" dirty="0">
              <a:solidFill>
                <a:schemeClr val="tx2">
                  <a:lumMod val="50000"/>
                </a:schemeClr>
              </a:solidFill>
              <a:latin typeface="Century" panose="02040604050505020304" pitchFamily="18" charset="0"/>
            </a:endParaRPr>
          </a:p>
          <a:p>
            <a:pPr marL="0" indent="0" algn="ctr">
              <a:buNone/>
            </a:pPr>
            <a:endParaRPr lang="fr-CH"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20</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1560" y="1268759"/>
            <a:ext cx="7560840" cy="369332"/>
          </a:xfrm>
          <a:prstGeom prst="rect">
            <a:avLst/>
          </a:prstGeom>
        </p:spPr>
        <p:txBody>
          <a:bodyPr wrap="square">
            <a:spAutoFit/>
          </a:bodyPr>
          <a:lstStyle/>
          <a:p>
            <a:pPr lvl="0">
              <a:spcBef>
                <a:spcPct val="20000"/>
              </a:spcBef>
            </a:pPr>
            <a:endParaRPr lang="fr-CH" b="1" dirty="0">
              <a:solidFill>
                <a:srgbClr val="1F497D">
                  <a:lumMod val="50000"/>
                </a:srgbClr>
              </a:solidFill>
              <a:latin typeface="Century" panose="02040604050505020304" pitchFamily="18" charset="0"/>
            </a:endParaRPr>
          </a:p>
        </p:txBody>
      </p:sp>
      <p:sp>
        <p:nvSpPr>
          <p:cNvPr id="6" name="Rectangle 5">
            <a:extLst>
              <a:ext uri="{FF2B5EF4-FFF2-40B4-BE49-F238E27FC236}">
                <a16:creationId xmlns="" xmlns:a16="http://schemas.microsoft.com/office/drawing/2014/main" id="{324686EA-253E-4C16-A4C9-F6B6420615A1}"/>
              </a:ext>
            </a:extLst>
          </p:cNvPr>
          <p:cNvSpPr/>
          <p:nvPr/>
        </p:nvSpPr>
        <p:spPr>
          <a:xfrm>
            <a:off x="657908" y="1180163"/>
            <a:ext cx="8028892" cy="4893647"/>
          </a:xfrm>
          <a:prstGeom prst="rect">
            <a:avLst/>
          </a:prstGeom>
        </p:spPr>
        <p:txBody>
          <a:bodyPr wrap="square">
            <a:spAutoFit/>
          </a:bodyPr>
          <a:lstStyle/>
          <a:p>
            <a:pPr algn="just">
              <a:spcBef>
                <a:spcPts val="600"/>
              </a:spcBef>
            </a:pPr>
            <a:r>
              <a:rPr lang="pt-PT" sz="2000" b="1" dirty="0">
                <a:solidFill>
                  <a:srgbClr val="002060"/>
                </a:solidFill>
                <a:latin typeface="Century" panose="02040604050505020304" pitchFamily="18" charset="0"/>
                <a:ea typeface="Calibri" panose="020F0502020204030204" pitchFamily="34" charset="0"/>
                <a:cs typeface="Times New Roman" panose="02020603050405020304" pitchFamily="18" charset="0"/>
              </a:rPr>
              <a:t>Art. 14 Collocamento</a:t>
            </a:r>
            <a:endParaRPr lang="fr-CH" sz="2000" dirty="0">
              <a:latin typeface="Century" panose="02040604050505020304" pitchFamily="18" charset="0"/>
              <a:ea typeface="Times New Roman" panose="02020603050405020304" pitchFamily="18" charset="0"/>
              <a:cs typeface="Times New Roman" panose="02020603050405020304" pitchFamily="18" charset="0"/>
            </a:endParaRPr>
          </a:p>
          <a:p>
            <a:pPr algn="just">
              <a:spcBef>
                <a:spcPts val="600"/>
              </a:spcBef>
            </a:pPr>
            <a:r>
              <a:rPr lang="pt-PT" sz="2000" baseline="30000" dirty="0">
                <a:solidFill>
                  <a:srgbClr val="002060"/>
                </a:solidFill>
                <a:latin typeface="Century" panose="02040604050505020304" pitchFamily="18" charset="0"/>
                <a:ea typeface="Calibri" panose="020F0502020204030204" pitchFamily="34" charset="0"/>
                <a:cs typeface="Times New Roman" panose="02020603050405020304" pitchFamily="18" charset="0"/>
              </a:rPr>
              <a:t>1</a:t>
            </a:r>
            <a:r>
              <a:rPr lang="pt-PT" sz="2000" dirty="0">
                <a:solidFill>
                  <a:srgbClr val="002060"/>
                </a:solidFill>
                <a:latin typeface="Century" panose="02040604050505020304" pitchFamily="18" charset="0"/>
                <a:ea typeface="Calibri" panose="020F0502020204030204" pitchFamily="34" charset="0"/>
                <a:cs typeface="Times New Roman" panose="02020603050405020304" pitchFamily="18" charset="0"/>
              </a:rPr>
              <a:t> I cantoni concordatari si impegnano a collocare negli stabilimenti o nelle sezioni di stabilimenti riconosciuti dalla Conferenza, le persone detenute e internate alle quali è applicato il presente concordato.</a:t>
            </a:r>
          </a:p>
          <a:p>
            <a:pPr algn="just"/>
            <a:endParaRPr lang="pt-PT" sz="800" dirty="0">
              <a:solidFill>
                <a:srgbClr val="002060"/>
              </a:solidFill>
              <a:effectLst/>
              <a:latin typeface="Century" panose="02040604050505020304" pitchFamily="18" charset="0"/>
              <a:ea typeface="Times New Roman" panose="02020603050405020304" pitchFamily="18" charset="0"/>
              <a:cs typeface="Times New Roman" panose="02020603050405020304" pitchFamily="18" charset="0"/>
            </a:endParaRPr>
          </a:p>
          <a:p>
            <a:pPr algn="just">
              <a:spcBef>
                <a:spcPts val="600"/>
              </a:spcBef>
            </a:pPr>
            <a:r>
              <a:rPr lang="fr-CH" sz="1200" b="1" dirty="0">
                <a:solidFill>
                  <a:schemeClr val="tx1">
                    <a:lumMod val="65000"/>
                    <a:lumOff val="35000"/>
                  </a:schemeClr>
                </a:solidFill>
                <a:latin typeface="Century" panose="02040604050505020304" pitchFamily="18" charset="0"/>
                <a:ea typeface="Times New Roman" panose="02020603050405020304" pitchFamily="18" charset="0"/>
                <a:cs typeface="Times New Roman" panose="02020603050405020304" pitchFamily="18" charset="0"/>
              </a:rPr>
              <a:t>Art. 14 Placement </a:t>
            </a:r>
          </a:p>
          <a:p>
            <a:pPr algn="just">
              <a:spcBef>
                <a:spcPts val="600"/>
              </a:spcBef>
            </a:pPr>
            <a:r>
              <a:rPr lang="fr-CH" sz="1200" baseline="30000" dirty="0">
                <a:solidFill>
                  <a:schemeClr val="tx1">
                    <a:lumMod val="65000"/>
                    <a:lumOff val="35000"/>
                  </a:schemeClr>
                </a:solidFill>
                <a:latin typeface="Century" panose="02040604050505020304" pitchFamily="18" charset="0"/>
                <a:ea typeface="Times New Roman" panose="02020603050405020304" pitchFamily="18" charset="0"/>
                <a:cs typeface="Times New Roman" panose="02020603050405020304" pitchFamily="18" charset="0"/>
              </a:rPr>
              <a:t>1</a:t>
            </a:r>
            <a:r>
              <a:rPr lang="fr-CH" sz="1200" dirty="0">
                <a:solidFill>
                  <a:schemeClr val="tx1">
                    <a:lumMod val="65000"/>
                    <a:lumOff val="35000"/>
                  </a:schemeClr>
                </a:solidFill>
                <a:latin typeface="Century" panose="02040604050505020304" pitchFamily="18" charset="0"/>
                <a:ea typeface="Times New Roman" panose="02020603050405020304" pitchFamily="18" charset="0"/>
                <a:cs typeface="Times New Roman" panose="02020603050405020304" pitchFamily="18" charset="0"/>
              </a:rPr>
              <a:t>Les cantons partenaires s'engagent à placer dans les établis</a:t>
            </a:r>
            <a:r>
              <a:rPr lang="fr-CH" sz="1200" dirty="0">
                <a:solidFill>
                  <a:prstClr val="black">
                    <a:lumMod val="65000"/>
                    <a:lumOff val="35000"/>
                  </a:prstClr>
                </a:solidFill>
                <a:latin typeface="Century" panose="02040604050505020304" pitchFamily="18" charset="0"/>
                <a:cs typeface="Times New Roman" panose="02020603050405020304" pitchFamily="18" charset="0"/>
              </a:rPr>
              <a:t>sements ou les sections d'établissements reconnus par la </a:t>
            </a:r>
            <a:r>
              <a:rPr lang="fr-CH" sz="1200" dirty="0">
                <a:solidFill>
                  <a:schemeClr val="tx1">
                    <a:lumMod val="65000"/>
                    <a:lumOff val="35000"/>
                  </a:schemeClr>
                </a:solidFill>
                <a:latin typeface="Century" panose="02040604050505020304" pitchFamily="18" charset="0"/>
                <a:cs typeface="Times New Roman" panose="02020603050405020304" pitchFamily="18" charset="0"/>
              </a:rPr>
              <a:t>C</a:t>
            </a:r>
            <a:r>
              <a:rPr lang="fr-CH" sz="1200" dirty="0">
                <a:solidFill>
                  <a:schemeClr val="tx1">
                    <a:lumMod val="65000"/>
                    <a:lumOff val="35000"/>
                  </a:schemeClr>
                </a:solidFill>
                <a:latin typeface="Century" panose="02040604050505020304" pitchFamily="18" charset="0"/>
                <a:ea typeface="Times New Roman" panose="02020603050405020304" pitchFamily="18" charset="0"/>
                <a:cs typeface="Times New Roman" panose="02020603050405020304" pitchFamily="18" charset="0"/>
              </a:rPr>
              <a:t>onférence les personnes détenues et internées auxquelles s'applique le présent concordat.</a:t>
            </a:r>
            <a:endParaRPr lang="fr-CH" sz="800" dirty="0">
              <a:solidFill>
                <a:schemeClr val="tx1">
                  <a:lumMod val="65000"/>
                  <a:lumOff val="35000"/>
                </a:schemeClr>
              </a:solidFill>
              <a:latin typeface="Century" panose="02040604050505020304" pitchFamily="18" charset="0"/>
              <a:ea typeface="Times New Roman" panose="02020603050405020304" pitchFamily="18" charset="0"/>
              <a:cs typeface="Times New Roman" panose="02020603050405020304" pitchFamily="18" charset="0"/>
            </a:endParaRPr>
          </a:p>
          <a:p>
            <a:pPr lvl="0" algn="just">
              <a:spcBef>
                <a:spcPts val="1800"/>
              </a:spcBef>
            </a:pPr>
            <a:r>
              <a:rPr lang="pt-PT" sz="2000" b="1" dirty="0">
                <a:solidFill>
                  <a:srgbClr val="002060"/>
                </a:solidFill>
                <a:latin typeface="Century" panose="02040604050505020304" pitchFamily="18" charset="0"/>
                <a:ea typeface="Calibri" panose="020F0502020204030204" pitchFamily="34" charset="0"/>
                <a:cs typeface="Times New Roman" panose="02020603050405020304" pitchFamily="18" charset="0"/>
              </a:rPr>
              <a:t>Art. 15 Ammissione</a:t>
            </a:r>
            <a:endParaRPr lang="fr-CH" sz="2000" dirty="0">
              <a:solidFill>
                <a:prstClr val="black"/>
              </a:solidFill>
              <a:latin typeface="Century" panose="02040604050505020304" pitchFamily="18" charset="0"/>
              <a:ea typeface="Times New Roman" panose="02020603050405020304" pitchFamily="18" charset="0"/>
              <a:cs typeface="Times New Roman" panose="02020603050405020304" pitchFamily="18" charset="0"/>
            </a:endParaRPr>
          </a:p>
          <a:p>
            <a:pPr lvl="0" algn="just">
              <a:spcBef>
                <a:spcPts val="600"/>
              </a:spcBef>
            </a:pPr>
            <a:r>
              <a:rPr lang="pt-PT" sz="2000" baseline="30000" dirty="0">
                <a:solidFill>
                  <a:srgbClr val="002060"/>
                </a:solidFill>
                <a:latin typeface="Century" panose="02040604050505020304" pitchFamily="18" charset="0"/>
                <a:ea typeface="Calibri" panose="020F0502020204030204" pitchFamily="34" charset="0"/>
                <a:cs typeface="Times New Roman" panose="02020603050405020304" pitchFamily="18" charset="0"/>
              </a:rPr>
              <a:t>1</a:t>
            </a:r>
            <a:r>
              <a:rPr lang="it-IT" sz="2000" dirty="0">
                <a:solidFill>
                  <a:srgbClr val="002060"/>
                </a:solidFill>
                <a:latin typeface="Century" panose="02040604050505020304" pitchFamily="18" charset="0"/>
                <a:ea typeface="Calibri" panose="020F0502020204030204" pitchFamily="34" charset="0"/>
                <a:cs typeface="Times New Roman" panose="02020603050405020304" pitchFamily="18" charset="0"/>
              </a:rPr>
              <a:t>I cantoni che dispongono di stabilimenti o di sezioni di stabilimenti concordatari, si impegnano ad accogliere le persone detenute dei cantoni concordatari</a:t>
            </a:r>
            <a:r>
              <a:rPr lang="pt-PT" sz="2000" dirty="0">
                <a:solidFill>
                  <a:srgbClr val="002060"/>
                </a:solidFill>
                <a:latin typeface="Century" panose="02040604050505020304" pitchFamily="18" charset="0"/>
                <a:ea typeface="Calibri" panose="020F0502020204030204" pitchFamily="34" charset="0"/>
                <a:cs typeface="Times New Roman" panose="02020603050405020304" pitchFamily="18" charset="0"/>
              </a:rPr>
              <a:t>.</a:t>
            </a:r>
          </a:p>
          <a:p>
            <a:pPr lvl="0" algn="just">
              <a:spcBef>
                <a:spcPts val="1200"/>
              </a:spcBef>
            </a:pPr>
            <a:r>
              <a:rPr lang="fr-CH" sz="1200" b="1" dirty="0">
                <a:solidFill>
                  <a:prstClr val="black">
                    <a:lumMod val="65000"/>
                    <a:lumOff val="35000"/>
                  </a:prstClr>
                </a:solidFill>
                <a:latin typeface="Century" panose="02040604050505020304" pitchFamily="18" charset="0"/>
                <a:ea typeface="Times New Roman" panose="02020603050405020304" pitchFamily="18" charset="0"/>
                <a:cs typeface="Times New Roman" panose="02020603050405020304" pitchFamily="18" charset="0"/>
              </a:rPr>
              <a:t>Art. 15 Admission </a:t>
            </a:r>
          </a:p>
          <a:p>
            <a:pPr lvl="0" algn="just">
              <a:spcBef>
                <a:spcPts val="600"/>
              </a:spcBef>
            </a:pPr>
            <a:r>
              <a:rPr lang="fr-CH" sz="1200" baseline="30000" dirty="0">
                <a:solidFill>
                  <a:prstClr val="black">
                    <a:lumMod val="65000"/>
                    <a:lumOff val="35000"/>
                  </a:prstClr>
                </a:solidFill>
                <a:latin typeface="Century" panose="02040604050505020304" pitchFamily="18" charset="0"/>
                <a:ea typeface="Times New Roman" panose="02020603050405020304" pitchFamily="18" charset="0"/>
                <a:cs typeface="Times New Roman" panose="02020603050405020304" pitchFamily="18" charset="0"/>
              </a:rPr>
              <a:t>1</a:t>
            </a:r>
            <a:r>
              <a:rPr lang="fr-CH" sz="1200" dirty="0">
                <a:solidFill>
                  <a:prstClr val="black">
                    <a:lumMod val="65000"/>
                    <a:lumOff val="35000"/>
                  </a:prstClr>
                </a:solidFill>
                <a:latin typeface="Century" panose="02040604050505020304" pitchFamily="18" charset="0"/>
                <a:ea typeface="Times New Roman" panose="02020603050405020304" pitchFamily="18" charset="0"/>
                <a:cs typeface="Times New Roman" panose="02020603050405020304" pitchFamily="18" charset="0"/>
              </a:rPr>
              <a:t>Les cantons disposant d'établissements ou de sections d'établissements concordataires s'engagent à y admettre les personnes détenues des cantons partenaires.</a:t>
            </a:r>
            <a:endParaRPr lang="fr-CH" sz="1900" dirty="0">
              <a:solidFill>
                <a:prstClr val="black">
                  <a:lumMod val="65000"/>
                  <a:lumOff val="35000"/>
                </a:prstClr>
              </a:solidFill>
              <a:latin typeface="Century" panose="0204060405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941856"/>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b="1" dirty="0">
              <a:solidFill>
                <a:schemeClr val="tx2">
                  <a:lumMod val="50000"/>
                </a:schemeClr>
              </a:solidFill>
              <a:latin typeface="Century" panose="02040604050505020304" pitchFamily="18" charset="0"/>
            </a:endParaRPr>
          </a:p>
          <a:p>
            <a:pPr marL="0" indent="0" algn="ctr">
              <a:buNone/>
            </a:pPr>
            <a:endParaRPr lang="fr-CH"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21</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1560" y="1268759"/>
            <a:ext cx="7560840" cy="369332"/>
          </a:xfrm>
          <a:prstGeom prst="rect">
            <a:avLst/>
          </a:prstGeom>
        </p:spPr>
        <p:txBody>
          <a:bodyPr wrap="square">
            <a:spAutoFit/>
          </a:bodyPr>
          <a:lstStyle/>
          <a:p>
            <a:pPr lvl="0">
              <a:spcBef>
                <a:spcPct val="20000"/>
              </a:spcBef>
            </a:pPr>
            <a:endParaRPr lang="fr-CH" b="1" dirty="0">
              <a:solidFill>
                <a:srgbClr val="1F497D">
                  <a:lumMod val="50000"/>
                </a:srgbClr>
              </a:solidFill>
              <a:latin typeface="Century" panose="02040604050505020304" pitchFamily="18" charset="0"/>
            </a:endParaRPr>
          </a:p>
        </p:txBody>
      </p:sp>
      <p:sp>
        <p:nvSpPr>
          <p:cNvPr id="6" name="Rectangle 5">
            <a:extLst>
              <a:ext uri="{FF2B5EF4-FFF2-40B4-BE49-F238E27FC236}">
                <a16:creationId xmlns="" xmlns:a16="http://schemas.microsoft.com/office/drawing/2014/main" id="{324686EA-253E-4C16-A4C9-F6B6420615A1}"/>
              </a:ext>
            </a:extLst>
          </p:cNvPr>
          <p:cNvSpPr/>
          <p:nvPr/>
        </p:nvSpPr>
        <p:spPr>
          <a:xfrm>
            <a:off x="467544" y="1106272"/>
            <a:ext cx="8496944" cy="4601260"/>
          </a:xfrm>
          <a:prstGeom prst="rect">
            <a:avLst/>
          </a:prstGeom>
        </p:spPr>
        <p:txBody>
          <a:bodyPr wrap="square">
            <a:spAutoFit/>
          </a:bodyPr>
          <a:lstStyle/>
          <a:p>
            <a:pPr algn="just">
              <a:spcBef>
                <a:spcPts val="600"/>
              </a:spcBef>
            </a:pPr>
            <a:r>
              <a:rPr lang="pt-PT" sz="1900" b="1" dirty="0">
                <a:solidFill>
                  <a:srgbClr val="002060"/>
                </a:solidFill>
                <a:latin typeface="Century" panose="02040604050505020304" pitchFamily="18" charset="0"/>
                <a:ea typeface="Calibri" panose="020F0502020204030204" pitchFamily="34" charset="0"/>
                <a:cs typeface="Times New Roman" panose="02020603050405020304" pitchFamily="18" charset="0"/>
              </a:rPr>
              <a:t>Art. 30 </a:t>
            </a:r>
            <a:r>
              <a:rPr lang="it-IT" sz="1900" b="1" dirty="0">
                <a:solidFill>
                  <a:srgbClr val="002060"/>
                </a:solidFill>
                <a:latin typeface="Century" panose="02040604050505020304" pitchFamily="18" charset="0"/>
                <a:ea typeface="Calibri" panose="020F0502020204030204" pitchFamily="34" charset="0"/>
                <a:cs typeface="Times New Roman" panose="02020603050405020304" pitchFamily="18" charset="0"/>
              </a:rPr>
              <a:t>Collocamento dei detenuti ticinesi negli stabilimenti concordatari</a:t>
            </a:r>
            <a:endParaRPr lang="fr-CH" sz="1900" dirty="0">
              <a:latin typeface="Century" panose="02040604050505020304" pitchFamily="18" charset="0"/>
              <a:ea typeface="Times New Roman" panose="02020603050405020304" pitchFamily="18" charset="0"/>
              <a:cs typeface="Times New Roman" panose="02020603050405020304" pitchFamily="18" charset="0"/>
            </a:endParaRPr>
          </a:p>
          <a:p>
            <a:pPr algn="just">
              <a:spcBef>
                <a:spcPts val="600"/>
              </a:spcBef>
            </a:pPr>
            <a:r>
              <a:rPr lang="pt-PT" sz="2000" baseline="30000" dirty="0">
                <a:solidFill>
                  <a:srgbClr val="002060"/>
                </a:solidFill>
                <a:latin typeface="Century" panose="02040604050505020304" pitchFamily="18" charset="0"/>
                <a:ea typeface="Calibri" panose="020F0502020204030204" pitchFamily="34" charset="0"/>
                <a:cs typeface="Times New Roman" panose="02020603050405020304" pitchFamily="18" charset="0"/>
              </a:rPr>
              <a:t>1</a:t>
            </a:r>
            <a:r>
              <a:rPr lang="it-IT" sz="2000" dirty="0">
                <a:solidFill>
                  <a:srgbClr val="002060"/>
                </a:solidFill>
                <a:latin typeface="Century" panose="02040604050505020304" pitchFamily="18" charset="0"/>
                <a:ea typeface="Calibri" panose="020F0502020204030204" pitchFamily="34" charset="0"/>
                <a:cs typeface="Times New Roman" panose="02020603050405020304" pitchFamily="18" charset="0"/>
              </a:rPr>
              <a:t>I cantoni romandi accolgono le persone detenute che il Cantone Ticino domanda di collocare :</a:t>
            </a:r>
          </a:p>
          <a:p>
            <a:pPr algn="just">
              <a:spcBef>
                <a:spcPts val="600"/>
              </a:spcBef>
            </a:pPr>
            <a:r>
              <a:rPr lang="it-IT" sz="2000" dirty="0">
                <a:solidFill>
                  <a:srgbClr val="002060"/>
                </a:solidFill>
                <a:latin typeface="Century" panose="02040604050505020304" pitchFamily="18" charset="0"/>
                <a:ea typeface="Calibri" panose="020F0502020204030204" pitchFamily="34" charset="0"/>
                <a:cs typeface="Times New Roman" panose="02020603050405020304" pitchFamily="18" charset="0"/>
              </a:rPr>
              <a:t>a) negli stabilimenti aperti che dispongono di una sezione chiusa o negli stabilimenti chiusi che dispongono in una sezione aperta, se la pena è di un anno al minimo ;</a:t>
            </a:r>
          </a:p>
          <a:p>
            <a:pPr algn="just">
              <a:spcBef>
                <a:spcPts val="600"/>
              </a:spcBef>
            </a:pPr>
            <a:r>
              <a:rPr lang="it-IT" sz="2000" dirty="0">
                <a:solidFill>
                  <a:srgbClr val="002060"/>
                </a:solidFill>
                <a:latin typeface="Century" panose="02040604050505020304" pitchFamily="18" charset="0"/>
                <a:ea typeface="Calibri" panose="020F0502020204030204" pitchFamily="34" charset="0"/>
                <a:cs typeface="Times New Roman" panose="02020603050405020304" pitchFamily="18" charset="0"/>
              </a:rPr>
              <a:t>b) negli stabilimenti destinati all’esecuzione delle misure applicabili ai giovani adulti;</a:t>
            </a:r>
          </a:p>
          <a:p>
            <a:pPr algn="just">
              <a:spcBef>
                <a:spcPts val="600"/>
              </a:spcBef>
            </a:pPr>
            <a:r>
              <a:rPr lang="it-IT" sz="2000" dirty="0">
                <a:solidFill>
                  <a:srgbClr val="002060"/>
                </a:solidFill>
                <a:latin typeface="Century" panose="02040604050505020304" pitchFamily="18" charset="0"/>
                <a:ea typeface="Calibri" panose="020F0502020204030204" pitchFamily="34" charset="0"/>
                <a:cs typeface="Times New Roman" panose="02020603050405020304" pitchFamily="18" charset="0"/>
              </a:rPr>
              <a:t>c) negli stabilimenti destinati ad accogliere delle persone detenute pericolose e che soffrono di una malattia mentale</a:t>
            </a:r>
            <a:r>
              <a:rPr lang="pt-PT" sz="2000" dirty="0">
                <a:solidFill>
                  <a:srgbClr val="002060"/>
                </a:solidFill>
                <a:latin typeface="Century" panose="02040604050505020304" pitchFamily="18" charset="0"/>
                <a:ea typeface="Calibri" panose="020F0502020204030204" pitchFamily="34" charset="0"/>
                <a:cs typeface="Times New Roman" panose="02020603050405020304" pitchFamily="18" charset="0"/>
              </a:rPr>
              <a:t>.</a:t>
            </a:r>
          </a:p>
          <a:p>
            <a:pPr lvl="0">
              <a:spcBef>
                <a:spcPts val="1200"/>
              </a:spcBef>
            </a:pPr>
            <a:r>
              <a:rPr lang="pt-PT" sz="1900" b="1" dirty="0">
                <a:solidFill>
                  <a:srgbClr val="002060"/>
                </a:solidFill>
                <a:latin typeface="Century" panose="02040604050505020304" pitchFamily="18" charset="0"/>
                <a:ea typeface="Calibri" panose="020F0502020204030204" pitchFamily="34" charset="0"/>
                <a:cs typeface="Times New Roman" panose="02020603050405020304" pitchFamily="18" charset="0"/>
              </a:rPr>
              <a:t>Art. 31 </a:t>
            </a:r>
            <a:r>
              <a:rPr lang="it-IT" sz="1900" b="1" dirty="0">
                <a:solidFill>
                  <a:srgbClr val="002060"/>
                </a:solidFill>
                <a:latin typeface="Century" panose="02040604050505020304" pitchFamily="18" charset="0"/>
                <a:ea typeface="Calibri" panose="020F0502020204030204" pitchFamily="34" charset="0"/>
                <a:cs typeface="Times New Roman" panose="02020603050405020304" pitchFamily="18" charset="0"/>
              </a:rPr>
              <a:t>Collocamento dei detenuti romandi negli stabilimenti concordatari</a:t>
            </a:r>
            <a:endParaRPr lang="fr-CH" sz="1900" dirty="0">
              <a:solidFill>
                <a:prstClr val="black"/>
              </a:solidFill>
              <a:latin typeface="Century" panose="02040604050505020304" pitchFamily="18" charset="0"/>
              <a:ea typeface="Times New Roman" panose="02020603050405020304" pitchFamily="18" charset="0"/>
              <a:cs typeface="Times New Roman" panose="02020603050405020304" pitchFamily="18" charset="0"/>
            </a:endParaRPr>
          </a:p>
          <a:p>
            <a:pPr lvl="0" algn="just">
              <a:spcBef>
                <a:spcPts val="600"/>
              </a:spcBef>
            </a:pPr>
            <a:r>
              <a:rPr lang="it-IT" sz="2000" dirty="0">
                <a:solidFill>
                  <a:srgbClr val="002060"/>
                </a:solidFill>
                <a:latin typeface="Century" panose="02040604050505020304" pitchFamily="18" charset="0"/>
                <a:ea typeface="Calibri" panose="020F0502020204030204" pitchFamily="34" charset="0"/>
                <a:cs typeface="Times New Roman" panose="02020603050405020304" pitchFamily="18" charset="0"/>
              </a:rPr>
              <a:t>Il Cantone Ticino accoglie prioritariamente le persone detenute dei cantoni concordatari secondo le sue possibilità</a:t>
            </a:r>
            <a:endParaRPr lang="pt-PT" sz="2000" dirty="0">
              <a:solidFill>
                <a:srgbClr val="002060"/>
              </a:solidFill>
              <a:latin typeface="Century" panose="020406040505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107488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b="1" dirty="0">
              <a:solidFill>
                <a:schemeClr val="tx2">
                  <a:lumMod val="50000"/>
                </a:schemeClr>
              </a:solidFill>
              <a:latin typeface="Century" panose="02040604050505020304" pitchFamily="18" charset="0"/>
            </a:endParaRPr>
          </a:p>
          <a:p>
            <a:pPr marL="715963" indent="0">
              <a:spcBef>
                <a:spcPts val="2400"/>
              </a:spcBef>
              <a:buNone/>
            </a:pPr>
            <a:r>
              <a:rPr lang="fr-CH" sz="2400" b="1" dirty="0">
                <a:solidFill>
                  <a:schemeClr val="tx2">
                    <a:lumMod val="50000"/>
                  </a:schemeClr>
                </a:solidFill>
                <a:latin typeface="Century" panose="02040604050505020304" pitchFamily="18" charset="0"/>
              </a:rPr>
              <a:t>A. ORGANISATION</a:t>
            </a:r>
          </a:p>
          <a:p>
            <a:pPr marL="715963" indent="0">
              <a:spcBef>
                <a:spcPts val="2400"/>
              </a:spcBef>
              <a:buNone/>
            </a:pPr>
            <a:r>
              <a:rPr lang="fr-CH" sz="2400" b="1" dirty="0">
                <a:solidFill>
                  <a:schemeClr val="tx2">
                    <a:lumMod val="50000"/>
                  </a:schemeClr>
                </a:solidFill>
                <a:latin typeface="Century" panose="02040604050505020304" pitchFamily="18" charset="0"/>
              </a:rPr>
              <a:t>B. REGIMES</a:t>
            </a:r>
          </a:p>
          <a:p>
            <a:pPr marL="715963" indent="0">
              <a:spcBef>
                <a:spcPts val="2400"/>
              </a:spcBef>
              <a:buNone/>
            </a:pPr>
            <a:r>
              <a:rPr lang="fr-CH" sz="2400" b="1" dirty="0">
                <a:solidFill>
                  <a:schemeClr val="tx2">
                    <a:lumMod val="50000"/>
                  </a:schemeClr>
                </a:solidFill>
                <a:latin typeface="Century" panose="02040604050505020304" pitchFamily="18" charset="0"/>
              </a:rPr>
              <a:t>C. MODALITES D’APPLICATION</a:t>
            </a:r>
          </a:p>
          <a:p>
            <a:pPr marL="715963" indent="0">
              <a:spcBef>
                <a:spcPts val="2400"/>
              </a:spcBef>
              <a:buNone/>
            </a:pPr>
            <a:r>
              <a:rPr lang="fr-CH" sz="2400" b="1" dirty="0">
                <a:solidFill>
                  <a:schemeClr val="tx2">
                    <a:lumMod val="50000"/>
                  </a:schemeClr>
                </a:solidFill>
                <a:latin typeface="Century" panose="02040604050505020304" pitchFamily="18" charset="0"/>
              </a:rPr>
              <a:t>D. PERSONNES DETENUES</a:t>
            </a:r>
          </a:p>
          <a:p>
            <a:pPr marL="715963" indent="0">
              <a:spcBef>
                <a:spcPts val="1800"/>
              </a:spcBef>
              <a:buNone/>
            </a:pPr>
            <a:r>
              <a:rPr lang="fr-CH" sz="2400" b="1" dirty="0">
                <a:solidFill>
                  <a:schemeClr val="tx2">
                    <a:lumMod val="50000"/>
                  </a:schemeClr>
                </a:solidFill>
                <a:latin typeface="Century" panose="02040604050505020304" pitchFamily="18" charset="0"/>
              </a:rPr>
              <a:t>E. AUTRES</a:t>
            </a: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22</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1560" y="1268759"/>
            <a:ext cx="7560840" cy="369332"/>
          </a:xfrm>
          <a:prstGeom prst="rect">
            <a:avLst/>
          </a:prstGeom>
        </p:spPr>
        <p:txBody>
          <a:bodyPr wrap="square">
            <a:spAutoFit/>
          </a:bodyPr>
          <a:lstStyle/>
          <a:p>
            <a:pPr lvl="0">
              <a:spcBef>
                <a:spcPct val="20000"/>
              </a:spcBef>
            </a:pPr>
            <a:r>
              <a:rPr lang="it-CH" b="1" dirty="0">
                <a:solidFill>
                  <a:schemeClr val="tx1">
                    <a:lumMod val="65000"/>
                    <a:lumOff val="35000"/>
                  </a:schemeClr>
                </a:solidFill>
                <a:latin typeface="Century" panose="02040604050505020304" pitchFamily="18" charset="0"/>
              </a:rPr>
              <a:t>Diritto  d’applicazione  del  concordato</a:t>
            </a:r>
          </a:p>
        </p:txBody>
      </p:sp>
      <p:sp>
        <p:nvSpPr>
          <p:cNvPr id="6" name="Rectangle 5"/>
          <p:cNvSpPr/>
          <p:nvPr/>
        </p:nvSpPr>
        <p:spPr>
          <a:xfrm>
            <a:off x="5364088" y="1772816"/>
            <a:ext cx="3649971" cy="1138773"/>
          </a:xfrm>
          <a:prstGeom prst="rect">
            <a:avLst/>
          </a:prstGeom>
        </p:spPr>
        <p:txBody>
          <a:bodyPr wrap="square">
            <a:spAutoFit/>
          </a:bodyPr>
          <a:lstStyle/>
          <a:p>
            <a:pPr lvl="0">
              <a:spcBef>
                <a:spcPct val="20000"/>
              </a:spcBef>
            </a:pPr>
            <a:r>
              <a:rPr lang="it-CH" sz="2000" b="1" dirty="0">
                <a:solidFill>
                  <a:srgbClr val="2D12F2"/>
                </a:solidFill>
                <a:latin typeface="Century" panose="02040604050505020304" pitchFamily="18" charset="0"/>
              </a:rPr>
              <a:t>Regolamenti </a:t>
            </a:r>
          </a:p>
          <a:p>
            <a:pPr lvl="0">
              <a:spcBef>
                <a:spcPct val="20000"/>
              </a:spcBef>
            </a:pPr>
            <a:r>
              <a:rPr lang="it-CH" sz="2000" b="1" dirty="0">
                <a:solidFill>
                  <a:srgbClr val="2D12F2"/>
                </a:solidFill>
                <a:latin typeface="Century" panose="02040604050505020304" pitchFamily="18" charset="0"/>
              </a:rPr>
              <a:t>Decisioni</a:t>
            </a:r>
          </a:p>
          <a:p>
            <a:pPr lvl="0">
              <a:spcBef>
                <a:spcPct val="20000"/>
              </a:spcBef>
            </a:pPr>
            <a:r>
              <a:rPr lang="it-CH" sz="2000" b="1" dirty="0">
                <a:solidFill>
                  <a:srgbClr val="2D12F2"/>
                </a:solidFill>
                <a:latin typeface="Century" panose="02040604050505020304" pitchFamily="18" charset="0"/>
              </a:rPr>
              <a:t>Raccomandazioni</a:t>
            </a:r>
          </a:p>
        </p:txBody>
      </p:sp>
    </p:spTree>
    <p:extLst>
      <p:ext uri="{BB962C8B-B14F-4D97-AF65-F5344CB8AC3E}">
        <p14:creationId xmlns:p14="http://schemas.microsoft.com/office/powerpoint/2010/main" val="38492545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100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7" presetClass="entr" presetSubtype="0" fill="hold" nodeType="afterEffect">
                                  <p:stCondLst>
                                    <p:cond delay="10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2" presetClass="entr" presetSubtype="9" fill="hold" nodeType="afterEffect">
                                  <p:stCondLst>
                                    <p:cond delay="50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7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2" dur="75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33" fill="hold">
                            <p:stCondLst>
                              <p:cond delay="1750"/>
                            </p:stCondLst>
                            <p:childTnLst>
                              <p:par>
                                <p:cTn id="34" presetID="2" presetClass="entr" presetSubtype="9" fill="hold" nodeType="afterEffect">
                                  <p:stCondLst>
                                    <p:cond delay="50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7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7" dur="75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2" presetClass="entr" presetSubtype="9" fill="hold" nodeType="afterEffect">
                                  <p:stCondLst>
                                    <p:cond delay="50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7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2" dur="75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43" fill="hold">
                            <p:stCondLst>
                              <p:cond delay="4250"/>
                            </p:stCondLst>
                            <p:childTnLst>
                              <p:par>
                                <p:cTn id="44" presetID="2" presetClass="entr" presetSubtype="9" fill="hold" nodeType="afterEffect">
                                  <p:stCondLst>
                                    <p:cond delay="50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additive="base">
                                        <p:cTn id="46" dur="75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7" dur="75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628800"/>
            <a:ext cx="7787208" cy="4525963"/>
          </a:xfrm>
        </p:spPr>
        <p:txBody>
          <a:bodyPr>
            <a:normAutofit fontScale="77500" lnSpcReduction="20000"/>
          </a:bodyPr>
          <a:lstStyle/>
          <a:p>
            <a:pPr marL="803275" indent="-358775">
              <a:spcBef>
                <a:spcPts val="2400"/>
              </a:spcBef>
              <a:buAutoNum type="alphaUcPeriod"/>
            </a:pPr>
            <a:r>
              <a:rPr lang="fr-CH" sz="2400" b="1" i="1" dirty="0">
                <a:solidFill>
                  <a:schemeClr val="tx1">
                    <a:lumMod val="65000"/>
                    <a:lumOff val="35000"/>
                  </a:schemeClr>
                </a:solidFill>
                <a:latin typeface="Century" panose="02040604050505020304" pitchFamily="18" charset="0"/>
              </a:rPr>
              <a:t>ORGANISATION</a:t>
            </a:r>
          </a:p>
          <a:p>
            <a:pPr marL="803275" indent="-358775">
              <a:spcBef>
                <a:spcPts val="2400"/>
              </a:spcBef>
              <a:buAutoNum type="arabicParenR"/>
            </a:pPr>
            <a:r>
              <a:rPr lang="fr-CH" sz="2300" b="1" dirty="0">
                <a:solidFill>
                  <a:schemeClr val="tx2">
                    <a:lumMod val="50000"/>
                  </a:schemeClr>
                </a:solidFill>
                <a:latin typeface="Century" panose="02040604050505020304" pitchFamily="18" charset="0"/>
              </a:rPr>
              <a:t>NORMES FONDAMENTALES</a:t>
            </a:r>
          </a:p>
          <a:p>
            <a:pPr marL="444500" indent="0" algn="just">
              <a:spcBef>
                <a:spcPts val="2400"/>
              </a:spcBef>
              <a:buNone/>
            </a:pPr>
            <a:r>
              <a:rPr lang="fr-CH" sz="2300" b="1" dirty="0">
                <a:solidFill>
                  <a:schemeClr val="tx2">
                    <a:lumMod val="50000"/>
                  </a:schemeClr>
                </a:solidFill>
                <a:latin typeface="Century" panose="02040604050505020304" pitchFamily="18" charset="0"/>
              </a:rPr>
              <a:t>Recommandations du Comité des Ministres du Conseil de l’Europe</a:t>
            </a:r>
          </a:p>
          <a:p>
            <a:pPr marL="444500" indent="0" algn="just">
              <a:spcBef>
                <a:spcPts val="2400"/>
              </a:spcBef>
              <a:buNone/>
            </a:pPr>
            <a:r>
              <a:rPr lang="fr-CH" sz="2300" b="1" dirty="0" err="1">
                <a:solidFill>
                  <a:schemeClr val="tx2">
                    <a:lumMod val="50000"/>
                  </a:schemeClr>
                </a:solidFill>
                <a:latin typeface="Century" panose="02040604050505020304" pitchFamily="18" charset="0"/>
              </a:rPr>
              <a:t>Concordato</a:t>
            </a:r>
            <a:r>
              <a:rPr lang="fr-CH" sz="2300" b="1" dirty="0">
                <a:solidFill>
                  <a:schemeClr val="tx2">
                    <a:lumMod val="50000"/>
                  </a:schemeClr>
                </a:solidFill>
                <a:latin typeface="Century" panose="02040604050505020304" pitchFamily="18" charset="0"/>
              </a:rPr>
              <a:t> </a:t>
            </a:r>
            <a:r>
              <a:rPr lang="fr-CH" sz="2300" b="1" dirty="0" err="1">
                <a:solidFill>
                  <a:schemeClr val="tx2">
                    <a:lumMod val="50000"/>
                  </a:schemeClr>
                </a:solidFill>
                <a:latin typeface="Century" panose="02040604050505020304" pitchFamily="18" charset="0"/>
              </a:rPr>
              <a:t>del</a:t>
            </a:r>
            <a:r>
              <a:rPr lang="fr-CH" sz="2300" b="1" dirty="0">
                <a:solidFill>
                  <a:schemeClr val="tx2">
                    <a:lumMod val="50000"/>
                  </a:schemeClr>
                </a:solidFill>
                <a:latin typeface="Century" panose="02040604050505020304" pitchFamily="18" charset="0"/>
              </a:rPr>
              <a:t> 10 </a:t>
            </a:r>
            <a:r>
              <a:rPr lang="fr-CH" sz="2300" b="1" dirty="0" err="1">
                <a:solidFill>
                  <a:schemeClr val="tx2">
                    <a:lumMod val="50000"/>
                  </a:schemeClr>
                </a:solidFill>
                <a:latin typeface="Century" panose="02040604050505020304" pitchFamily="18" charset="0"/>
              </a:rPr>
              <a:t>aprile</a:t>
            </a:r>
            <a:r>
              <a:rPr lang="fr-CH" sz="2300" b="1" dirty="0">
                <a:solidFill>
                  <a:schemeClr val="tx2">
                    <a:lumMod val="50000"/>
                  </a:schemeClr>
                </a:solidFill>
                <a:latin typeface="Century" panose="02040604050505020304" pitchFamily="18" charset="0"/>
              </a:rPr>
              <a:t> 2006 </a:t>
            </a:r>
            <a:r>
              <a:rPr lang="fr-CH" sz="2300" b="1" dirty="0" err="1">
                <a:solidFill>
                  <a:schemeClr val="tx2">
                    <a:lumMod val="50000"/>
                  </a:schemeClr>
                </a:solidFill>
                <a:latin typeface="Century" panose="02040604050505020304" pitchFamily="18" charset="0"/>
              </a:rPr>
              <a:t>sull’esecuzione</a:t>
            </a:r>
            <a:r>
              <a:rPr lang="fr-CH" sz="2300" b="1" dirty="0">
                <a:solidFill>
                  <a:schemeClr val="tx2">
                    <a:lumMod val="50000"/>
                  </a:schemeClr>
                </a:solidFill>
                <a:latin typeface="Century" panose="02040604050505020304" pitchFamily="18" charset="0"/>
              </a:rPr>
              <a:t> delle </a:t>
            </a:r>
            <a:r>
              <a:rPr lang="fr-CH" sz="2300" b="1" dirty="0" err="1">
                <a:solidFill>
                  <a:schemeClr val="tx2">
                    <a:lumMod val="50000"/>
                  </a:schemeClr>
                </a:solidFill>
                <a:latin typeface="Century" panose="02040604050505020304" pitchFamily="18" charset="0"/>
              </a:rPr>
              <a:t>pene</a:t>
            </a:r>
            <a:r>
              <a:rPr lang="fr-CH" sz="2300" b="1" dirty="0">
                <a:solidFill>
                  <a:schemeClr val="tx2">
                    <a:lumMod val="50000"/>
                  </a:schemeClr>
                </a:solidFill>
                <a:latin typeface="Century" panose="02040604050505020304" pitchFamily="18" charset="0"/>
              </a:rPr>
              <a:t> privative di </a:t>
            </a:r>
            <a:r>
              <a:rPr lang="fr-CH" sz="2300" b="1" dirty="0" err="1">
                <a:solidFill>
                  <a:schemeClr val="tx2">
                    <a:lumMod val="50000"/>
                  </a:schemeClr>
                </a:solidFill>
                <a:latin typeface="Century" panose="02040604050505020304" pitchFamily="18" charset="0"/>
              </a:rPr>
              <a:t>libertà</a:t>
            </a:r>
            <a:r>
              <a:rPr lang="fr-CH" sz="2300" b="1" dirty="0">
                <a:solidFill>
                  <a:schemeClr val="tx2">
                    <a:lumMod val="50000"/>
                  </a:schemeClr>
                </a:solidFill>
                <a:latin typeface="Century" panose="02040604050505020304" pitchFamily="18" charset="0"/>
              </a:rPr>
              <a:t> e delle </a:t>
            </a:r>
            <a:r>
              <a:rPr lang="fr-CH" sz="2300" b="1" dirty="0" err="1">
                <a:solidFill>
                  <a:schemeClr val="tx2">
                    <a:lumMod val="50000"/>
                  </a:schemeClr>
                </a:solidFill>
                <a:latin typeface="Century" panose="02040604050505020304" pitchFamily="18" charset="0"/>
              </a:rPr>
              <a:t>misure</a:t>
            </a:r>
            <a:r>
              <a:rPr lang="fr-CH" sz="2300" b="1" dirty="0">
                <a:solidFill>
                  <a:schemeClr val="tx2">
                    <a:lumMod val="50000"/>
                  </a:schemeClr>
                </a:solidFill>
                <a:latin typeface="Century" panose="02040604050505020304" pitchFamily="18" charset="0"/>
              </a:rPr>
              <a:t> </a:t>
            </a:r>
            <a:r>
              <a:rPr lang="fr-CH" sz="2300" b="1" dirty="0" err="1">
                <a:solidFill>
                  <a:schemeClr val="tx2">
                    <a:lumMod val="50000"/>
                  </a:schemeClr>
                </a:solidFill>
                <a:latin typeface="Century" panose="02040604050505020304" pitchFamily="18" charset="0"/>
              </a:rPr>
              <a:t>concernenti</a:t>
            </a:r>
            <a:r>
              <a:rPr lang="fr-CH" sz="2300" b="1" dirty="0">
                <a:solidFill>
                  <a:schemeClr val="tx2">
                    <a:lumMod val="50000"/>
                  </a:schemeClr>
                </a:solidFill>
                <a:latin typeface="Century" panose="02040604050505020304" pitchFamily="18" charset="0"/>
              </a:rPr>
              <a:t> </a:t>
            </a:r>
            <a:r>
              <a:rPr lang="fr-CH" sz="2300" b="1" dirty="0" err="1">
                <a:solidFill>
                  <a:schemeClr val="tx2">
                    <a:lumMod val="50000"/>
                  </a:schemeClr>
                </a:solidFill>
                <a:latin typeface="Century" panose="02040604050505020304" pitchFamily="18" charset="0"/>
              </a:rPr>
              <a:t>gli</a:t>
            </a:r>
            <a:r>
              <a:rPr lang="fr-CH" sz="2300" b="1" dirty="0">
                <a:solidFill>
                  <a:schemeClr val="tx2">
                    <a:lumMod val="50000"/>
                  </a:schemeClr>
                </a:solidFill>
                <a:latin typeface="Century" panose="02040604050505020304" pitchFamily="18" charset="0"/>
              </a:rPr>
              <a:t> </a:t>
            </a:r>
            <a:r>
              <a:rPr lang="fr-CH" sz="2300" b="1" dirty="0" err="1">
                <a:solidFill>
                  <a:schemeClr val="tx2">
                    <a:lumMod val="50000"/>
                  </a:schemeClr>
                </a:solidFill>
                <a:latin typeface="Century" panose="02040604050505020304" pitchFamily="18" charset="0"/>
              </a:rPr>
              <a:t>adulti</a:t>
            </a:r>
            <a:r>
              <a:rPr lang="fr-CH" sz="2300" b="1" dirty="0">
                <a:solidFill>
                  <a:schemeClr val="tx2">
                    <a:lumMod val="50000"/>
                  </a:schemeClr>
                </a:solidFill>
                <a:latin typeface="Century" panose="02040604050505020304" pitchFamily="18" charset="0"/>
              </a:rPr>
              <a:t> </a:t>
            </a:r>
            <a:r>
              <a:rPr lang="fr-CH" sz="2300" b="1" dirty="0" err="1">
                <a:solidFill>
                  <a:schemeClr val="tx2">
                    <a:lumMod val="50000"/>
                  </a:schemeClr>
                </a:solidFill>
                <a:latin typeface="Century" panose="02040604050505020304" pitchFamily="18" charset="0"/>
              </a:rPr>
              <a:t>ed</a:t>
            </a:r>
            <a:r>
              <a:rPr lang="fr-CH" sz="2300" b="1" dirty="0">
                <a:solidFill>
                  <a:schemeClr val="tx2">
                    <a:lumMod val="50000"/>
                  </a:schemeClr>
                </a:solidFill>
                <a:latin typeface="Century" panose="02040604050505020304" pitchFamily="18" charset="0"/>
              </a:rPr>
              <a:t> i </a:t>
            </a:r>
            <a:r>
              <a:rPr lang="fr-CH" sz="2300" b="1" dirty="0" err="1">
                <a:solidFill>
                  <a:schemeClr val="tx2">
                    <a:lumMod val="50000"/>
                  </a:schemeClr>
                </a:solidFill>
                <a:latin typeface="Century" panose="02040604050505020304" pitchFamily="18" charset="0"/>
              </a:rPr>
              <a:t>giovani</a:t>
            </a:r>
            <a:r>
              <a:rPr lang="fr-CH" sz="2300" b="1" dirty="0">
                <a:solidFill>
                  <a:schemeClr val="tx2">
                    <a:lumMod val="50000"/>
                  </a:schemeClr>
                </a:solidFill>
                <a:latin typeface="Century" panose="02040604050505020304" pitchFamily="18" charset="0"/>
              </a:rPr>
              <a:t> </a:t>
            </a:r>
            <a:r>
              <a:rPr lang="fr-CH" sz="2300" b="1" dirty="0" err="1">
                <a:solidFill>
                  <a:schemeClr val="tx2">
                    <a:lumMod val="50000"/>
                  </a:schemeClr>
                </a:solidFill>
                <a:latin typeface="Century" panose="02040604050505020304" pitchFamily="18" charset="0"/>
              </a:rPr>
              <a:t>adulti</a:t>
            </a:r>
            <a:r>
              <a:rPr lang="fr-CH" sz="2300" b="1" dirty="0">
                <a:solidFill>
                  <a:schemeClr val="tx2">
                    <a:lumMod val="50000"/>
                  </a:schemeClr>
                </a:solidFill>
                <a:latin typeface="Century" panose="02040604050505020304" pitchFamily="18" charset="0"/>
              </a:rPr>
              <a:t> </a:t>
            </a:r>
            <a:r>
              <a:rPr lang="fr-CH" sz="2300" b="1" dirty="0" err="1">
                <a:solidFill>
                  <a:schemeClr val="tx2">
                    <a:lumMod val="50000"/>
                  </a:schemeClr>
                </a:solidFill>
                <a:latin typeface="Century" panose="02040604050505020304" pitchFamily="18" charset="0"/>
              </a:rPr>
              <a:t>nei</a:t>
            </a:r>
            <a:r>
              <a:rPr lang="fr-CH" sz="2300" b="1" dirty="0">
                <a:solidFill>
                  <a:schemeClr val="tx2">
                    <a:lumMod val="50000"/>
                  </a:schemeClr>
                </a:solidFill>
                <a:latin typeface="Century" panose="02040604050505020304" pitchFamily="18" charset="0"/>
              </a:rPr>
              <a:t> </a:t>
            </a:r>
            <a:r>
              <a:rPr lang="fr-CH" sz="2300" b="1" dirty="0" err="1">
                <a:solidFill>
                  <a:schemeClr val="tx2">
                    <a:lumMod val="50000"/>
                  </a:schemeClr>
                </a:solidFill>
                <a:latin typeface="Century" panose="02040604050505020304" pitchFamily="18" charset="0"/>
              </a:rPr>
              <a:t>cantoni</a:t>
            </a:r>
            <a:r>
              <a:rPr lang="fr-CH" sz="2300" b="1" dirty="0">
                <a:solidFill>
                  <a:schemeClr val="tx2">
                    <a:lumMod val="50000"/>
                  </a:schemeClr>
                </a:solidFill>
                <a:latin typeface="Century" panose="02040604050505020304" pitchFamily="18" charset="0"/>
              </a:rPr>
              <a:t> </a:t>
            </a:r>
            <a:r>
              <a:rPr lang="fr-CH" sz="2300" b="1" dirty="0" err="1">
                <a:solidFill>
                  <a:schemeClr val="tx2">
                    <a:lumMod val="50000"/>
                  </a:schemeClr>
                </a:solidFill>
                <a:latin typeface="Century" panose="02040604050505020304" pitchFamily="18" charset="0"/>
              </a:rPr>
              <a:t>latini</a:t>
            </a:r>
            <a:r>
              <a:rPr lang="fr-CH" sz="2300" b="1" dirty="0">
                <a:solidFill>
                  <a:schemeClr val="tx2">
                    <a:lumMod val="50000"/>
                  </a:schemeClr>
                </a:solidFill>
                <a:latin typeface="Century" panose="02040604050505020304" pitchFamily="18" charset="0"/>
              </a:rPr>
              <a:t> (</a:t>
            </a:r>
            <a:r>
              <a:rPr lang="fr-CH" sz="2300" b="1" dirty="0" err="1">
                <a:solidFill>
                  <a:schemeClr val="tx2">
                    <a:lumMod val="50000"/>
                  </a:schemeClr>
                </a:solidFill>
                <a:latin typeface="Century" panose="02040604050505020304" pitchFamily="18" charset="0"/>
              </a:rPr>
              <a:t>Concordato</a:t>
            </a:r>
            <a:r>
              <a:rPr lang="fr-CH" sz="2300" b="1" dirty="0">
                <a:solidFill>
                  <a:schemeClr val="tx2">
                    <a:lumMod val="50000"/>
                  </a:schemeClr>
                </a:solidFill>
                <a:latin typeface="Century" panose="02040604050505020304" pitchFamily="18" charset="0"/>
              </a:rPr>
              <a:t> latino </a:t>
            </a:r>
            <a:r>
              <a:rPr lang="fr-CH" sz="2300" b="1" dirty="0" err="1">
                <a:solidFill>
                  <a:schemeClr val="tx2">
                    <a:lumMod val="50000"/>
                  </a:schemeClr>
                </a:solidFill>
                <a:latin typeface="Century" panose="02040604050505020304" pitchFamily="18" charset="0"/>
              </a:rPr>
              <a:t>sulla</a:t>
            </a:r>
            <a:r>
              <a:rPr lang="fr-CH" sz="2300" b="1" dirty="0">
                <a:solidFill>
                  <a:schemeClr val="tx2">
                    <a:lumMod val="50000"/>
                  </a:schemeClr>
                </a:solidFill>
                <a:latin typeface="Century" panose="02040604050505020304" pitchFamily="18" charset="0"/>
              </a:rPr>
              <a:t> </a:t>
            </a:r>
            <a:r>
              <a:rPr lang="fr-CH" sz="2300" b="1" dirty="0" err="1">
                <a:solidFill>
                  <a:schemeClr val="tx2">
                    <a:lumMod val="50000"/>
                  </a:schemeClr>
                </a:solidFill>
                <a:latin typeface="Century" panose="02040604050505020304" pitchFamily="18" charset="0"/>
              </a:rPr>
              <a:t>detenzione</a:t>
            </a:r>
            <a:r>
              <a:rPr lang="fr-CH" sz="2300" b="1" dirty="0">
                <a:solidFill>
                  <a:schemeClr val="tx2">
                    <a:lumMod val="50000"/>
                  </a:schemeClr>
                </a:solidFill>
                <a:latin typeface="Century" panose="02040604050505020304" pitchFamily="18" charset="0"/>
              </a:rPr>
              <a:t> </a:t>
            </a:r>
            <a:r>
              <a:rPr lang="fr-CH" sz="2300" b="1" dirty="0" err="1">
                <a:solidFill>
                  <a:schemeClr val="tx2">
                    <a:lumMod val="50000"/>
                  </a:schemeClr>
                </a:solidFill>
                <a:latin typeface="Century" panose="02040604050505020304" pitchFamily="18" charset="0"/>
              </a:rPr>
              <a:t>penale</a:t>
            </a:r>
            <a:r>
              <a:rPr lang="fr-CH" sz="2300" b="1" dirty="0">
                <a:solidFill>
                  <a:schemeClr val="tx2">
                    <a:lumMod val="50000"/>
                  </a:schemeClr>
                </a:solidFill>
                <a:latin typeface="Century" panose="02040604050505020304" pitchFamily="18" charset="0"/>
              </a:rPr>
              <a:t> </a:t>
            </a:r>
            <a:r>
              <a:rPr lang="fr-CH" sz="2300" b="1" dirty="0" err="1">
                <a:solidFill>
                  <a:schemeClr val="tx2">
                    <a:lumMod val="50000"/>
                  </a:schemeClr>
                </a:solidFill>
                <a:latin typeface="Century" panose="02040604050505020304" pitchFamily="18" charset="0"/>
              </a:rPr>
              <a:t>degli</a:t>
            </a:r>
            <a:r>
              <a:rPr lang="fr-CH" sz="2300" b="1" dirty="0">
                <a:solidFill>
                  <a:schemeClr val="tx2">
                    <a:lumMod val="50000"/>
                  </a:schemeClr>
                </a:solidFill>
                <a:latin typeface="Century" panose="02040604050505020304" pitchFamily="18" charset="0"/>
              </a:rPr>
              <a:t> </a:t>
            </a:r>
            <a:r>
              <a:rPr lang="fr-CH" sz="2300" b="1" dirty="0" err="1">
                <a:solidFill>
                  <a:schemeClr val="tx2">
                    <a:lumMod val="50000"/>
                  </a:schemeClr>
                </a:solidFill>
                <a:latin typeface="Century" panose="02040604050505020304" pitchFamily="18" charset="0"/>
              </a:rPr>
              <a:t>adulti</a:t>
            </a:r>
            <a:r>
              <a:rPr lang="fr-CH" sz="2300" b="1" dirty="0">
                <a:solidFill>
                  <a:schemeClr val="tx2">
                    <a:lumMod val="50000"/>
                  </a:schemeClr>
                </a:solidFill>
                <a:latin typeface="Century" panose="02040604050505020304" pitchFamily="18" charset="0"/>
              </a:rPr>
              <a:t>)</a:t>
            </a:r>
          </a:p>
          <a:p>
            <a:pPr marL="444500" indent="0" algn="just">
              <a:spcBef>
                <a:spcPts val="2400"/>
              </a:spcBef>
              <a:buNone/>
            </a:pPr>
            <a:r>
              <a:rPr lang="fr-CH" sz="2300" b="1" dirty="0">
                <a:solidFill>
                  <a:schemeClr val="tx2">
                    <a:lumMod val="50000"/>
                  </a:schemeClr>
                </a:solidFill>
                <a:latin typeface="Century" panose="02040604050505020304" pitchFamily="18" charset="0"/>
              </a:rPr>
              <a:t>Commentaire article par article du Concordat du 10 avril 2006 </a:t>
            </a:r>
          </a:p>
          <a:p>
            <a:pPr marL="444500" indent="0" algn="just">
              <a:spcBef>
                <a:spcPts val="2400"/>
              </a:spcBef>
              <a:buNone/>
            </a:pPr>
            <a:r>
              <a:rPr lang="fr-CH" sz="2300" b="1" dirty="0">
                <a:solidFill>
                  <a:schemeClr val="tx2">
                    <a:lumMod val="50000"/>
                  </a:schemeClr>
                </a:solidFill>
                <a:latin typeface="Century" panose="02040604050505020304" pitchFamily="18" charset="0"/>
              </a:rPr>
              <a:t>Principes régissant l’exécution des sanctions pénales en Suisse</a:t>
            </a:r>
          </a:p>
          <a:p>
            <a:pPr marL="715963" indent="0">
              <a:spcBef>
                <a:spcPts val="2400"/>
              </a:spcBef>
              <a:buNone/>
            </a:pPr>
            <a:endParaRPr lang="fr-CH" sz="24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23</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3747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1173163" indent="-457200">
              <a:spcBef>
                <a:spcPts val="2400"/>
              </a:spcBef>
              <a:buAutoNum type="alphaUcPeriod"/>
            </a:pPr>
            <a:r>
              <a:rPr lang="fr-CH" sz="2400" b="1" i="1" dirty="0">
                <a:solidFill>
                  <a:schemeClr val="tx1">
                    <a:lumMod val="65000"/>
                    <a:lumOff val="35000"/>
                  </a:schemeClr>
                </a:solidFill>
                <a:latin typeface="Century" panose="02040604050505020304" pitchFamily="18" charset="0"/>
              </a:rPr>
              <a:t>ORGANISATION</a:t>
            </a:r>
          </a:p>
          <a:p>
            <a:pPr marL="1173163" indent="-457200">
              <a:spcBef>
                <a:spcPts val="600"/>
              </a:spcBef>
              <a:buAutoNum type="arabicParenR"/>
            </a:pPr>
            <a:r>
              <a:rPr lang="fr-CH" sz="1400" b="1" dirty="0">
                <a:solidFill>
                  <a:schemeClr val="bg1">
                    <a:lumMod val="75000"/>
                  </a:schemeClr>
                </a:solidFill>
                <a:latin typeface="Century" panose="02040604050505020304" pitchFamily="18" charset="0"/>
              </a:rPr>
              <a:t>NORMES FONDAMENTALES</a:t>
            </a:r>
          </a:p>
          <a:p>
            <a:pPr marL="1173163" indent="-457200">
              <a:spcBef>
                <a:spcPts val="600"/>
              </a:spcBef>
              <a:buAutoNum type="arabicParenR"/>
            </a:pPr>
            <a:r>
              <a:rPr lang="fr-CH" sz="1400" b="1" dirty="0">
                <a:solidFill>
                  <a:schemeClr val="bg1">
                    <a:lumMod val="75000"/>
                  </a:schemeClr>
                </a:solidFill>
                <a:latin typeface="Century" panose="02040604050505020304" pitchFamily="18" charset="0"/>
              </a:rPr>
              <a:t>ORGANIGRAMMES</a:t>
            </a:r>
          </a:p>
          <a:p>
            <a:pPr marL="1173163" indent="-457200">
              <a:spcBef>
                <a:spcPts val="2400"/>
              </a:spcBef>
              <a:buAutoNum type="arabicParenR"/>
            </a:pPr>
            <a:r>
              <a:rPr lang="fr-CH" sz="1900" b="1" dirty="0">
                <a:solidFill>
                  <a:schemeClr val="tx2">
                    <a:lumMod val="50000"/>
                  </a:schemeClr>
                </a:solidFill>
                <a:latin typeface="Century" panose="02040604050505020304" pitchFamily="18" charset="0"/>
              </a:rPr>
              <a:t>FONCTIONNEMENT</a:t>
            </a:r>
          </a:p>
          <a:p>
            <a:pPr marL="1168400" indent="-452438">
              <a:spcBef>
                <a:spcPts val="2400"/>
              </a:spcBef>
              <a:buNone/>
            </a:pPr>
            <a:r>
              <a:rPr lang="fr-CH" sz="2400" b="1" dirty="0">
                <a:solidFill>
                  <a:schemeClr val="tx2">
                    <a:lumMod val="50000"/>
                  </a:schemeClr>
                </a:solidFill>
                <a:latin typeface="Century" panose="02040604050505020304" pitchFamily="18" charset="0"/>
              </a:rPr>
              <a:t>	</a:t>
            </a:r>
            <a:r>
              <a:rPr lang="fr-CH" sz="2000" b="1" dirty="0">
                <a:solidFill>
                  <a:schemeClr val="tx2">
                    <a:lumMod val="50000"/>
                  </a:schemeClr>
                </a:solidFill>
                <a:latin typeface="Century" panose="02040604050505020304" pitchFamily="18" charset="0"/>
              </a:rPr>
              <a:t>Règlements d’organisation et de fonctionnement</a:t>
            </a:r>
          </a:p>
          <a:p>
            <a:pPr marL="2170113" indent="-285750">
              <a:lnSpc>
                <a:spcPct val="110000"/>
              </a:lnSpc>
              <a:spcBef>
                <a:spcPts val="600"/>
              </a:spcBef>
              <a:buFont typeface="Courier New" panose="02070309020205020404" pitchFamily="49" charset="0"/>
              <a:buChar char="o"/>
            </a:pPr>
            <a:r>
              <a:rPr lang="fr-CH" sz="1600" b="1" dirty="0">
                <a:solidFill>
                  <a:schemeClr val="tx2">
                    <a:lumMod val="50000"/>
                  </a:schemeClr>
                </a:solidFill>
                <a:latin typeface="Century" panose="02040604050505020304" pitchFamily="18" charset="0"/>
              </a:rPr>
              <a:t>CLDJP </a:t>
            </a:r>
          </a:p>
          <a:p>
            <a:pPr marL="2170113" indent="-285750">
              <a:lnSpc>
                <a:spcPct val="110000"/>
              </a:lnSpc>
              <a:spcBef>
                <a:spcPts val="600"/>
              </a:spcBef>
              <a:buFont typeface="Courier New" panose="02070309020205020404" pitchFamily="49" charset="0"/>
              <a:buChar char="o"/>
            </a:pPr>
            <a:r>
              <a:rPr lang="fr-CH" sz="1600" b="1" dirty="0">
                <a:solidFill>
                  <a:schemeClr val="tx2">
                    <a:lumMod val="50000"/>
                  </a:schemeClr>
                </a:solidFill>
                <a:latin typeface="Century" panose="02040604050505020304" pitchFamily="18" charset="0"/>
              </a:rPr>
              <a:t>CCL </a:t>
            </a:r>
          </a:p>
          <a:p>
            <a:pPr marL="2170113" indent="-285750">
              <a:lnSpc>
                <a:spcPct val="110000"/>
              </a:lnSpc>
              <a:spcBef>
                <a:spcPts val="600"/>
              </a:spcBef>
              <a:buFont typeface="Courier New" panose="02070309020205020404" pitchFamily="49" charset="0"/>
              <a:buChar char="o"/>
            </a:pPr>
            <a:r>
              <a:rPr lang="fr-CH" sz="1600" b="1" dirty="0">
                <a:solidFill>
                  <a:schemeClr val="tx2">
                    <a:lumMod val="50000"/>
                  </a:schemeClr>
                </a:solidFill>
                <a:latin typeface="Century" panose="02040604050505020304" pitchFamily="18" charset="0"/>
              </a:rPr>
              <a:t>CDEC</a:t>
            </a: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24</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736452"/>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484784"/>
            <a:ext cx="8229600" cy="4525963"/>
          </a:xfrm>
        </p:spPr>
        <p:txBody>
          <a:bodyPr>
            <a:normAutofit/>
          </a:bodyPr>
          <a:lstStyle/>
          <a:p>
            <a:pPr marL="1173163" indent="-457200">
              <a:spcBef>
                <a:spcPts val="2400"/>
              </a:spcBef>
              <a:buAutoNum type="alphaUcPeriod"/>
            </a:pPr>
            <a:r>
              <a:rPr lang="fr-CH" sz="2400" b="1" i="1" dirty="0">
                <a:solidFill>
                  <a:schemeClr val="tx1">
                    <a:lumMod val="65000"/>
                    <a:lumOff val="35000"/>
                  </a:schemeClr>
                </a:solidFill>
                <a:latin typeface="Century" panose="02040604050505020304" pitchFamily="18" charset="0"/>
              </a:rPr>
              <a:t>ORGANISATION</a:t>
            </a:r>
          </a:p>
          <a:p>
            <a:pPr marL="1173163" indent="-457200">
              <a:lnSpc>
                <a:spcPct val="120000"/>
              </a:lnSpc>
              <a:spcBef>
                <a:spcPts val="600"/>
              </a:spcBef>
              <a:buAutoNum type="arabicParenR"/>
            </a:pPr>
            <a:r>
              <a:rPr lang="fr-CH" sz="1400" b="1" dirty="0">
                <a:solidFill>
                  <a:schemeClr val="bg1">
                    <a:lumMod val="75000"/>
                  </a:schemeClr>
                </a:solidFill>
                <a:latin typeface="Century" panose="02040604050505020304" pitchFamily="18" charset="0"/>
              </a:rPr>
              <a:t>NORMES FONDAMENTALES</a:t>
            </a:r>
          </a:p>
          <a:p>
            <a:pPr marL="1173163" indent="-457200">
              <a:lnSpc>
                <a:spcPct val="120000"/>
              </a:lnSpc>
              <a:spcBef>
                <a:spcPts val="600"/>
              </a:spcBef>
              <a:buAutoNum type="arabicParenR"/>
            </a:pPr>
            <a:r>
              <a:rPr lang="fr-CH" sz="1400" b="1" dirty="0">
                <a:solidFill>
                  <a:schemeClr val="bg1">
                    <a:lumMod val="75000"/>
                  </a:schemeClr>
                </a:solidFill>
                <a:latin typeface="Century" panose="02040604050505020304" pitchFamily="18" charset="0"/>
              </a:rPr>
              <a:t>ORGANIGRAMMES</a:t>
            </a:r>
          </a:p>
          <a:p>
            <a:pPr marL="1173163" indent="-457200">
              <a:lnSpc>
                <a:spcPct val="120000"/>
              </a:lnSpc>
              <a:spcBef>
                <a:spcPts val="600"/>
              </a:spcBef>
              <a:buAutoNum type="arabicParenR"/>
            </a:pPr>
            <a:r>
              <a:rPr lang="fr-CH" sz="1400" b="1" dirty="0">
                <a:solidFill>
                  <a:schemeClr val="bg1">
                    <a:lumMod val="75000"/>
                  </a:schemeClr>
                </a:solidFill>
                <a:latin typeface="Century" panose="02040604050505020304" pitchFamily="18" charset="0"/>
              </a:rPr>
              <a:t>FONCTIONNEMENT</a:t>
            </a:r>
          </a:p>
          <a:p>
            <a:pPr marL="1173163" indent="-457200">
              <a:spcBef>
                <a:spcPts val="2400"/>
              </a:spcBef>
              <a:buAutoNum type="arabicParenR"/>
            </a:pPr>
            <a:r>
              <a:rPr lang="fr-CH" sz="1900" b="1" dirty="0">
                <a:solidFill>
                  <a:schemeClr val="tx2">
                    <a:lumMod val="50000"/>
                  </a:schemeClr>
                </a:solidFill>
                <a:latin typeface="Century" panose="02040604050505020304" pitchFamily="18" charset="0"/>
              </a:rPr>
              <a:t>LISTE DES ETABLISSEMENTS CONCORDATAIRES</a:t>
            </a:r>
          </a:p>
          <a:p>
            <a:pPr marL="1168400" indent="0" algn="just">
              <a:spcBef>
                <a:spcPts val="1800"/>
              </a:spcBef>
              <a:buNone/>
            </a:pPr>
            <a:r>
              <a:rPr lang="it-IT" sz="2000" b="1" dirty="0">
                <a:solidFill>
                  <a:schemeClr val="tx2">
                    <a:lumMod val="50000"/>
                  </a:schemeClr>
                </a:solidFill>
                <a:latin typeface="Century" panose="02040604050505020304" pitchFamily="18" charset="0"/>
              </a:rPr>
              <a:t>Regolamento del 29 ottobre 2010 relativo alla lista degli stabilimenti per l’esecuzione delle privazioni di libertà a carattere penale (</a:t>
            </a:r>
            <a:r>
              <a:rPr lang="it-IT" sz="2000" b="1" dirty="0">
                <a:solidFill>
                  <a:srgbClr val="2D12F2"/>
                </a:solidFill>
                <a:latin typeface="Century" panose="02040604050505020304" pitchFamily="18" charset="0"/>
              </a:rPr>
              <a:t>detenzione preventiva</a:t>
            </a:r>
            <a:r>
              <a:rPr lang="it-IT" sz="2000" b="1" dirty="0">
                <a:solidFill>
                  <a:schemeClr val="tx2">
                    <a:lumMod val="50000"/>
                  </a:schemeClr>
                </a:solidFill>
                <a:latin typeface="Century" panose="02040604050505020304" pitchFamily="18" charset="0"/>
              </a:rPr>
              <a:t>, pene e misure, rispettivamente sanzioni penali cresciute in giudicato oppure in esecuzione anticipata) (Regolamento sugli stabilimenti)</a:t>
            </a:r>
            <a:endParaRPr lang="fr-CH" sz="20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25</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568578"/>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3162" y="1484784"/>
            <a:ext cx="8229600" cy="4525963"/>
          </a:xfrm>
        </p:spPr>
        <p:txBody>
          <a:bodyPr>
            <a:normAutofit/>
          </a:bodyPr>
          <a:lstStyle/>
          <a:p>
            <a:pPr marL="1173163" indent="-457200">
              <a:spcBef>
                <a:spcPts val="2400"/>
              </a:spcBef>
              <a:buAutoNum type="alphaUcPeriod"/>
            </a:pPr>
            <a:r>
              <a:rPr lang="fr-CH" sz="2400" b="1" i="1" dirty="0">
                <a:solidFill>
                  <a:schemeClr val="tx1">
                    <a:lumMod val="65000"/>
                    <a:lumOff val="35000"/>
                  </a:schemeClr>
                </a:solidFill>
                <a:latin typeface="Century" panose="02040604050505020304" pitchFamily="18" charset="0"/>
              </a:rPr>
              <a:t>ORGANISATION</a:t>
            </a:r>
          </a:p>
          <a:p>
            <a:pPr marL="1173163" indent="-457200">
              <a:spcBef>
                <a:spcPts val="600"/>
              </a:spcBef>
              <a:buAutoNum type="arabicParenR"/>
            </a:pPr>
            <a:r>
              <a:rPr lang="fr-CH" sz="1400" b="1" dirty="0">
                <a:solidFill>
                  <a:schemeClr val="bg1">
                    <a:lumMod val="75000"/>
                  </a:schemeClr>
                </a:solidFill>
                <a:latin typeface="Century" panose="02040604050505020304" pitchFamily="18" charset="0"/>
              </a:rPr>
              <a:t>NORMES FONDAMENTALES</a:t>
            </a:r>
          </a:p>
          <a:p>
            <a:pPr marL="1173163" indent="-457200">
              <a:spcBef>
                <a:spcPts val="600"/>
              </a:spcBef>
              <a:buAutoNum type="arabicParenR"/>
            </a:pPr>
            <a:r>
              <a:rPr lang="fr-CH" sz="1400" b="1" dirty="0">
                <a:solidFill>
                  <a:schemeClr val="bg1">
                    <a:lumMod val="75000"/>
                  </a:schemeClr>
                </a:solidFill>
                <a:latin typeface="Century" panose="02040604050505020304" pitchFamily="18" charset="0"/>
              </a:rPr>
              <a:t>ORGANIGRAMMES</a:t>
            </a:r>
          </a:p>
          <a:p>
            <a:pPr marL="1173163" indent="-457200">
              <a:spcBef>
                <a:spcPts val="600"/>
              </a:spcBef>
              <a:buAutoNum type="arabicParenR"/>
            </a:pPr>
            <a:r>
              <a:rPr lang="fr-CH" sz="1400" b="1" dirty="0">
                <a:solidFill>
                  <a:schemeClr val="bg1">
                    <a:lumMod val="75000"/>
                  </a:schemeClr>
                </a:solidFill>
                <a:latin typeface="Century" panose="02040604050505020304" pitchFamily="18" charset="0"/>
              </a:rPr>
              <a:t>FONCTIONNEMENT</a:t>
            </a:r>
          </a:p>
          <a:p>
            <a:pPr marL="1173163" indent="-457200">
              <a:spcBef>
                <a:spcPts val="600"/>
              </a:spcBef>
              <a:buAutoNum type="arabicParenR"/>
            </a:pPr>
            <a:r>
              <a:rPr lang="fr-CH" sz="1400" b="1" dirty="0">
                <a:solidFill>
                  <a:schemeClr val="bg1">
                    <a:lumMod val="75000"/>
                  </a:schemeClr>
                </a:solidFill>
                <a:latin typeface="Century" panose="02040604050505020304" pitchFamily="18" charset="0"/>
              </a:rPr>
              <a:t>LISTE DES ETABLISSEMENTS CONCORDATAIRES</a:t>
            </a:r>
          </a:p>
          <a:p>
            <a:pPr marL="1173163" indent="-457200">
              <a:spcBef>
                <a:spcPts val="2400"/>
              </a:spcBef>
              <a:buAutoNum type="arabicParenR"/>
            </a:pPr>
            <a:r>
              <a:rPr lang="fr-CH" sz="1900" b="1" dirty="0">
                <a:solidFill>
                  <a:schemeClr val="tx2">
                    <a:lumMod val="50000"/>
                  </a:schemeClr>
                </a:solidFill>
                <a:latin typeface="Century" panose="02040604050505020304" pitchFamily="18" charset="0"/>
              </a:rPr>
              <a:t>PRIX DE PENSION</a:t>
            </a:r>
          </a:p>
          <a:p>
            <a:pPr marL="1168400" indent="0" algn="just">
              <a:spcBef>
                <a:spcPts val="2400"/>
              </a:spcBef>
              <a:buNone/>
            </a:pPr>
            <a:r>
              <a:rPr lang="it-IT" sz="2000" b="1" dirty="0">
                <a:solidFill>
                  <a:schemeClr val="tx2">
                    <a:lumMod val="50000"/>
                  </a:schemeClr>
                </a:solidFill>
                <a:latin typeface="Century" panose="02040604050505020304" pitchFamily="18" charset="0"/>
              </a:rPr>
              <a:t>Decisione del 29 ottobre 2010 che fissa il prezzo del giorno di detenzione effettuato negli stabilimenti dei cantoni firmatari del Concordato latino, destinati all’esecuzione, anche anticipata, di una sanzione penale </a:t>
            </a:r>
            <a:r>
              <a:rPr lang="it-IT" sz="2000" b="1" dirty="0">
                <a:solidFill>
                  <a:srgbClr val="2D12F2"/>
                </a:solidFill>
                <a:latin typeface="Century" panose="02040604050505020304" pitchFamily="18" charset="0"/>
              </a:rPr>
              <a:t>ed alla detenzione preventiva</a:t>
            </a:r>
            <a:r>
              <a:rPr lang="it-IT" sz="2000" b="1" dirty="0">
                <a:solidFill>
                  <a:schemeClr val="tx2">
                    <a:lumMod val="50000"/>
                  </a:schemeClr>
                </a:solidFill>
                <a:latin typeface="Century" panose="02040604050505020304" pitchFamily="18" charset="0"/>
              </a:rPr>
              <a:t> (Decisione sui prezzi giornalieri di detenzione)</a:t>
            </a:r>
            <a:endParaRPr lang="fr-CH" sz="20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26</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186306"/>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it-CH" sz="2000" b="1" dirty="0">
                <a:solidFill>
                  <a:schemeClr val="tx2">
                    <a:lumMod val="50000"/>
                  </a:schemeClr>
                </a:solidFill>
                <a:latin typeface="Century" panose="02040604050505020304" pitchFamily="18" charset="0"/>
              </a:rPr>
              <a:t>prezzi giornalieri di detenzione</a:t>
            </a: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27</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aphique 5"/>
          <p:cNvGraphicFramePr>
            <a:graphicFrameLocks/>
          </p:cNvGraphicFramePr>
          <p:nvPr>
            <p:extLst>
              <p:ext uri="{D42A27DB-BD31-4B8C-83A1-F6EECF244321}">
                <p14:modId xmlns:p14="http://schemas.microsoft.com/office/powerpoint/2010/main" val="2827724366"/>
              </p:ext>
            </p:extLst>
          </p:nvPr>
        </p:nvGraphicFramePr>
        <p:xfrm>
          <a:off x="1115616" y="1700808"/>
          <a:ext cx="6962775" cy="41767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570596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1173163" indent="-457200">
              <a:spcBef>
                <a:spcPts val="2400"/>
              </a:spcBef>
              <a:buAutoNum type="alphaUcPeriod"/>
            </a:pPr>
            <a:r>
              <a:rPr lang="fr-CH" sz="2400" b="1" i="1" dirty="0">
                <a:solidFill>
                  <a:schemeClr val="tx1">
                    <a:lumMod val="65000"/>
                    <a:lumOff val="35000"/>
                  </a:schemeClr>
                </a:solidFill>
                <a:latin typeface="Century" panose="02040604050505020304" pitchFamily="18" charset="0"/>
              </a:rPr>
              <a:t>ORGANISATION</a:t>
            </a:r>
          </a:p>
          <a:p>
            <a:pPr marL="1173163" indent="-457200">
              <a:lnSpc>
                <a:spcPct val="110000"/>
              </a:lnSpc>
              <a:spcBef>
                <a:spcPts val="600"/>
              </a:spcBef>
              <a:buAutoNum type="arabicParenR"/>
            </a:pPr>
            <a:r>
              <a:rPr lang="fr-CH" sz="1400" b="1" dirty="0">
                <a:solidFill>
                  <a:schemeClr val="bg1">
                    <a:lumMod val="75000"/>
                  </a:schemeClr>
                </a:solidFill>
                <a:latin typeface="Century" panose="02040604050505020304" pitchFamily="18" charset="0"/>
              </a:rPr>
              <a:t>NORMES FONDAMENTALES</a:t>
            </a:r>
          </a:p>
          <a:p>
            <a:pPr marL="1173163" indent="-457200">
              <a:lnSpc>
                <a:spcPct val="110000"/>
              </a:lnSpc>
              <a:spcBef>
                <a:spcPts val="600"/>
              </a:spcBef>
              <a:buAutoNum type="arabicParenR"/>
            </a:pPr>
            <a:r>
              <a:rPr lang="fr-CH" sz="1400" b="1" dirty="0">
                <a:solidFill>
                  <a:schemeClr val="bg1">
                    <a:lumMod val="75000"/>
                  </a:schemeClr>
                </a:solidFill>
                <a:latin typeface="Century" panose="02040604050505020304" pitchFamily="18" charset="0"/>
              </a:rPr>
              <a:t>ORGANIGRAMMES</a:t>
            </a:r>
          </a:p>
          <a:p>
            <a:pPr marL="1173163" indent="-457200">
              <a:lnSpc>
                <a:spcPct val="110000"/>
              </a:lnSpc>
              <a:spcBef>
                <a:spcPts val="600"/>
              </a:spcBef>
              <a:buAutoNum type="arabicParenR"/>
            </a:pPr>
            <a:r>
              <a:rPr lang="fr-CH" sz="1400" b="1" dirty="0">
                <a:solidFill>
                  <a:schemeClr val="bg1">
                    <a:lumMod val="75000"/>
                  </a:schemeClr>
                </a:solidFill>
                <a:latin typeface="Century" panose="02040604050505020304" pitchFamily="18" charset="0"/>
              </a:rPr>
              <a:t>FONCTIONNEMENT</a:t>
            </a:r>
          </a:p>
          <a:p>
            <a:pPr marL="1173163" indent="-457200">
              <a:lnSpc>
                <a:spcPct val="110000"/>
              </a:lnSpc>
              <a:spcBef>
                <a:spcPts val="600"/>
              </a:spcBef>
              <a:buAutoNum type="arabicParenR"/>
            </a:pPr>
            <a:r>
              <a:rPr lang="fr-CH" sz="1400" b="1" dirty="0">
                <a:solidFill>
                  <a:schemeClr val="bg1">
                    <a:lumMod val="75000"/>
                  </a:schemeClr>
                </a:solidFill>
                <a:latin typeface="Century" panose="02040604050505020304" pitchFamily="18" charset="0"/>
              </a:rPr>
              <a:t>LISTE DES ETABLISSEMENTS CONCORDATAIRES</a:t>
            </a:r>
          </a:p>
          <a:p>
            <a:pPr marL="1173163" indent="-457200">
              <a:lnSpc>
                <a:spcPct val="110000"/>
              </a:lnSpc>
              <a:spcBef>
                <a:spcPts val="600"/>
              </a:spcBef>
              <a:buAutoNum type="arabicParenR"/>
            </a:pPr>
            <a:r>
              <a:rPr lang="fr-CH" sz="1400" b="1" dirty="0">
                <a:solidFill>
                  <a:schemeClr val="bg1">
                    <a:lumMod val="75000"/>
                  </a:schemeClr>
                </a:solidFill>
                <a:latin typeface="Century" panose="02040604050505020304" pitchFamily="18" charset="0"/>
              </a:rPr>
              <a:t>PRIX DE PENSION</a:t>
            </a:r>
          </a:p>
          <a:p>
            <a:pPr marL="1173163" indent="-457200">
              <a:spcBef>
                <a:spcPts val="2400"/>
              </a:spcBef>
              <a:buAutoNum type="arabicParenR"/>
            </a:pPr>
            <a:r>
              <a:rPr lang="fr-CH" sz="1900" b="1" dirty="0">
                <a:solidFill>
                  <a:schemeClr val="tx2">
                    <a:lumMod val="50000"/>
                  </a:schemeClr>
                </a:solidFill>
                <a:latin typeface="Century" panose="02040604050505020304" pitchFamily="18" charset="0"/>
              </a:rPr>
              <a:t>RELATIONS AVEC LES AUTRES CONCORDATS</a:t>
            </a:r>
          </a:p>
          <a:p>
            <a:pPr marL="1173163" indent="-457200">
              <a:spcBef>
                <a:spcPts val="2400"/>
              </a:spcBef>
              <a:buAutoNum type="arabicParenR"/>
            </a:pPr>
            <a:r>
              <a:rPr lang="fr-CH" sz="1900" b="1" dirty="0">
                <a:solidFill>
                  <a:schemeClr val="tx2">
                    <a:lumMod val="50000"/>
                  </a:schemeClr>
                </a:solidFill>
                <a:latin typeface="Century" panose="02040604050505020304" pitchFamily="18" charset="0"/>
              </a:rPr>
              <a:t>PERSONNEL PENITENTIAIRE</a:t>
            </a:r>
          </a:p>
          <a:p>
            <a:pPr marL="715963" indent="0">
              <a:spcBef>
                <a:spcPts val="2400"/>
              </a:spcBef>
              <a:buNone/>
            </a:pPr>
            <a:endParaRPr lang="fr-CH" sz="24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28</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566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63277"/>
            <a:ext cx="8229600" cy="4525963"/>
          </a:xfrm>
        </p:spPr>
        <p:txBody>
          <a:bodyPr>
            <a:normAutofit fontScale="70000" lnSpcReduction="20000"/>
          </a:bodyPr>
          <a:lstStyle/>
          <a:p>
            <a:pPr marL="715963" indent="0">
              <a:spcBef>
                <a:spcPts val="2400"/>
              </a:spcBef>
              <a:buNone/>
            </a:pPr>
            <a:r>
              <a:rPr lang="fr-CH" sz="3400" b="1" i="1" dirty="0">
                <a:solidFill>
                  <a:schemeClr val="tx1">
                    <a:lumMod val="65000"/>
                    <a:lumOff val="35000"/>
                  </a:schemeClr>
                </a:solidFill>
                <a:latin typeface="Century" panose="02040604050505020304" pitchFamily="18" charset="0"/>
              </a:rPr>
              <a:t>B. REGIMES</a:t>
            </a:r>
          </a:p>
          <a:p>
            <a:pPr marL="1173163" indent="-457200">
              <a:spcBef>
                <a:spcPts val="2400"/>
              </a:spcBef>
              <a:buAutoNum type="arabicParenR"/>
            </a:pPr>
            <a:r>
              <a:rPr lang="fr-CH" sz="2400" b="1" dirty="0">
                <a:solidFill>
                  <a:schemeClr val="tx2">
                    <a:lumMod val="50000"/>
                  </a:schemeClr>
                </a:solidFill>
                <a:latin typeface="Century" panose="02040604050505020304" pitchFamily="18" charset="0"/>
              </a:rPr>
              <a:t>REGIME ORDINAIRE </a:t>
            </a:r>
          </a:p>
          <a:p>
            <a:pPr marL="1173163" indent="-457200">
              <a:spcBef>
                <a:spcPts val="2400"/>
              </a:spcBef>
              <a:buAutoNum type="arabicParenR"/>
            </a:pPr>
            <a:r>
              <a:rPr lang="fr-CH" sz="2400" b="1" dirty="0">
                <a:solidFill>
                  <a:srgbClr val="2D12F2"/>
                </a:solidFill>
                <a:latin typeface="Century" panose="02040604050505020304" pitchFamily="18" charset="0"/>
              </a:rPr>
              <a:t>SEMI-DETENTION</a:t>
            </a:r>
            <a:r>
              <a:rPr lang="fr-CH" sz="2400" b="1" dirty="0">
                <a:solidFill>
                  <a:schemeClr val="tx2">
                    <a:lumMod val="50000"/>
                  </a:schemeClr>
                </a:solidFill>
                <a:latin typeface="Century" panose="02040604050505020304" pitchFamily="18" charset="0"/>
              </a:rPr>
              <a:t> </a:t>
            </a:r>
          </a:p>
          <a:p>
            <a:pPr marL="1173163" indent="-457200">
              <a:spcBef>
                <a:spcPts val="2400"/>
              </a:spcBef>
              <a:buAutoNum type="arabicParenR"/>
            </a:pPr>
            <a:r>
              <a:rPr lang="fr-CH" sz="2400" b="1" dirty="0">
                <a:solidFill>
                  <a:schemeClr val="tx2">
                    <a:lumMod val="50000"/>
                  </a:schemeClr>
                </a:solidFill>
                <a:latin typeface="Century" panose="02040604050505020304" pitchFamily="18" charset="0"/>
              </a:rPr>
              <a:t>TEX</a:t>
            </a:r>
          </a:p>
          <a:p>
            <a:pPr marL="1173163" indent="-457200">
              <a:spcBef>
                <a:spcPts val="2400"/>
              </a:spcBef>
              <a:buAutoNum type="arabicParenR"/>
            </a:pPr>
            <a:r>
              <a:rPr lang="fr-CH" sz="2400" b="1" dirty="0">
                <a:solidFill>
                  <a:srgbClr val="2D12F2"/>
                </a:solidFill>
                <a:latin typeface="Century" panose="02040604050505020304" pitchFamily="18" charset="0"/>
              </a:rPr>
              <a:t>TELEX </a:t>
            </a:r>
          </a:p>
          <a:p>
            <a:pPr marL="1173163" indent="-457200">
              <a:spcBef>
                <a:spcPts val="2400"/>
              </a:spcBef>
              <a:buAutoNum type="arabicParenR"/>
            </a:pPr>
            <a:r>
              <a:rPr lang="fr-CH" sz="2400" b="1" dirty="0">
                <a:solidFill>
                  <a:schemeClr val="tx2">
                    <a:lumMod val="50000"/>
                  </a:schemeClr>
                </a:solidFill>
                <a:latin typeface="Century" panose="02040604050505020304" pitchFamily="18" charset="0"/>
              </a:rPr>
              <a:t>COURTES PEINES</a:t>
            </a:r>
          </a:p>
          <a:p>
            <a:pPr marL="1173163" indent="-457200">
              <a:spcBef>
                <a:spcPts val="2400"/>
              </a:spcBef>
              <a:buAutoNum type="arabicParenR"/>
            </a:pPr>
            <a:r>
              <a:rPr lang="fr-CH" sz="2400" b="1" dirty="0">
                <a:solidFill>
                  <a:schemeClr val="tx2">
                    <a:lumMod val="50000"/>
                  </a:schemeClr>
                </a:solidFill>
                <a:latin typeface="Century" panose="02040604050505020304" pitchFamily="18" charset="0"/>
              </a:rPr>
              <a:t>PPLS </a:t>
            </a:r>
          </a:p>
          <a:p>
            <a:pPr marL="1173163" indent="-457200">
              <a:spcBef>
                <a:spcPts val="2400"/>
              </a:spcBef>
              <a:buAutoNum type="arabicParenR"/>
            </a:pPr>
            <a:r>
              <a:rPr lang="fr-CH" sz="2400" b="1" dirty="0">
                <a:solidFill>
                  <a:srgbClr val="2D12F2"/>
                </a:solidFill>
                <a:latin typeface="Century" panose="02040604050505020304" pitchFamily="18" charset="0"/>
              </a:rPr>
              <a:t>TIG</a:t>
            </a:r>
          </a:p>
          <a:p>
            <a:pPr marL="1173163" indent="-457200">
              <a:spcBef>
                <a:spcPts val="2400"/>
              </a:spcBef>
              <a:buAutoNum type="arabicParenR"/>
            </a:pPr>
            <a:r>
              <a:rPr lang="fr-CH" sz="2400" b="1" dirty="0">
                <a:solidFill>
                  <a:srgbClr val="2D12F2"/>
                </a:solidFill>
                <a:latin typeface="Century" panose="02040604050505020304" pitchFamily="18" charset="0"/>
              </a:rPr>
              <a:t>SURVEILLANCE ELECTRONIQUE</a:t>
            </a:r>
          </a:p>
          <a:p>
            <a:pPr marL="715963" indent="0">
              <a:spcBef>
                <a:spcPts val="2400"/>
              </a:spcBef>
              <a:buNone/>
            </a:pPr>
            <a:endParaRPr lang="fr-CH" sz="24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29</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211960" y="1968431"/>
            <a:ext cx="4536504" cy="830997"/>
          </a:xfrm>
          <a:prstGeom prst="rect">
            <a:avLst/>
          </a:prstGeom>
        </p:spPr>
        <p:txBody>
          <a:bodyPr wrap="square">
            <a:spAutoFit/>
          </a:bodyPr>
          <a:lstStyle/>
          <a:p>
            <a:pPr lvl="0" algn="just">
              <a:spcBef>
                <a:spcPct val="20000"/>
              </a:spcBef>
            </a:pPr>
            <a:r>
              <a:rPr lang="it-IT" sz="1600" b="1" dirty="0">
                <a:solidFill>
                  <a:srgbClr val="2D12F2"/>
                </a:solidFill>
                <a:latin typeface="Century" panose="02040604050505020304" pitchFamily="18" charset="0"/>
              </a:rPr>
              <a:t>Decisione del 25 settembre 2008 relativa all’esecuzione delle pene nella forma della semiprigionia </a:t>
            </a:r>
            <a:r>
              <a:rPr lang="it-IT" sz="1200" b="1" dirty="0">
                <a:solidFill>
                  <a:srgbClr val="FF0000"/>
                </a:solidFill>
                <a:latin typeface="Century" panose="02040604050505020304" pitchFamily="18" charset="0"/>
              </a:rPr>
              <a:t>(Regolamento in vigore il 1° gennaio </a:t>
            </a:r>
            <a:r>
              <a:rPr lang="it-IT" sz="1200" b="1" dirty="0" smtClean="0">
                <a:solidFill>
                  <a:srgbClr val="FF0000"/>
                </a:solidFill>
                <a:latin typeface="Century" panose="02040604050505020304" pitchFamily="18" charset="0"/>
              </a:rPr>
              <a:t>2018)</a:t>
            </a:r>
            <a:endParaRPr lang="it-CH" sz="1200" b="1" dirty="0">
              <a:solidFill>
                <a:srgbClr val="FF0000"/>
              </a:solidFill>
              <a:latin typeface="Century" panose="02040604050505020304" pitchFamily="18" charset="0"/>
            </a:endParaRPr>
          </a:p>
        </p:txBody>
      </p:sp>
      <p:sp>
        <p:nvSpPr>
          <p:cNvPr id="7" name="Rectangle 6"/>
          <p:cNvSpPr/>
          <p:nvPr/>
        </p:nvSpPr>
        <p:spPr>
          <a:xfrm>
            <a:off x="4211960" y="2924944"/>
            <a:ext cx="4608512" cy="830997"/>
          </a:xfrm>
          <a:prstGeom prst="rect">
            <a:avLst/>
          </a:prstGeom>
        </p:spPr>
        <p:txBody>
          <a:bodyPr wrap="square">
            <a:spAutoFit/>
          </a:bodyPr>
          <a:lstStyle/>
          <a:p>
            <a:pPr lvl="0" algn="just">
              <a:spcBef>
                <a:spcPct val="20000"/>
              </a:spcBef>
            </a:pPr>
            <a:r>
              <a:rPr lang="it-IT" sz="1600" b="1" dirty="0">
                <a:solidFill>
                  <a:srgbClr val="2D12F2"/>
                </a:solidFill>
                <a:latin typeface="Century" panose="02040604050505020304" pitchFamily="18" charset="0"/>
              </a:rPr>
              <a:t>Decisione del 25 settembre 2008 relativa al lavoro esterno nonché al lavoro e alloggio esterni</a:t>
            </a:r>
            <a:endParaRPr lang="it-CH" sz="1600" b="1" dirty="0">
              <a:solidFill>
                <a:srgbClr val="2D12F2"/>
              </a:solidFill>
              <a:latin typeface="Century" panose="02040604050505020304" pitchFamily="18" charset="0"/>
            </a:endParaRPr>
          </a:p>
        </p:txBody>
      </p:sp>
      <p:sp>
        <p:nvSpPr>
          <p:cNvPr id="8" name="Rectangle 7"/>
          <p:cNvSpPr/>
          <p:nvPr/>
        </p:nvSpPr>
        <p:spPr>
          <a:xfrm>
            <a:off x="3203848" y="4293096"/>
            <a:ext cx="5299372" cy="830997"/>
          </a:xfrm>
          <a:prstGeom prst="rect">
            <a:avLst/>
          </a:prstGeom>
        </p:spPr>
        <p:txBody>
          <a:bodyPr wrap="square">
            <a:spAutoFit/>
          </a:bodyPr>
          <a:lstStyle/>
          <a:p>
            <a:pPr lvl="0" algn="just">
              <a:spcBef>
                <a:spcPct val="20000"/>
              </a:spcBef>
            </a:pPr>
            <a:r>
              <a:rPr lang="it-IT" sz="1600" b="1" dirty="0">
                <a:solidFill>
                  <a:srgbClr val="2D12F2"/>
                </a:solidFill>
                <a:latin typeface="Century" panose="02040604050505020304" pitchFamily="18" charset="0"/>
              </a:rPr>
              <a:t>Regolamento del 30 marzo 2017 sull’esecuzione delle pene nella forma del lavoro di utilità pubblica (Regolamento sul LUP) </a:t>
            </a:r>
            <a:r>
              <a:rPr lang="it-IT" sz="1400" b="1" dirty="0">
                <a:solidFill>
                  <a:srgbClr val="FF0000"/>
                </a:solidFill>
                <a:latin typeface="Century" panose="02040604050505020304" pitchFamily="18" charset="0"/>
              </a:rPr>
              <a:t>In vigore il 1° gennaio 2018</a:t>
            </a:r>
            <a:endParaRPr lang="it-CH" sz="1400" b="1" dirty="0">
              <a:solidFill>
                <a:srgbClr val="FF0000"/>
              </a:solidFill>
              <a:latin typeface="Century" panose="02040604050505020304" pitchFamily="18" charset="0"/>
            </a:endParaRPr>
          </a:p>
        </p:txBody>
      </p:sp>
      <p:sp>
        <p:nvSpPr>
          <p:cNvPr id="9" name="Rectangle 8"/>
          <p:cNvSpPr/>
          <p:nvPr/>
        </p:nvSpPr>
        <p:spPr>
          <a:xfrm>
            <a:off x="3779912" y="5517232"/>
            <a:ext cx="5299372" cy="830997"/>
          </a:xfrm>
          <a:prstGeom prst="rect">
            <a:avLst/>
          </a:prstGeom>
        </p:spPr>
        <p:txBody>
          <a:bodyPr wrap="square">
            <a:spAutoFit/>
          </a:bodyPr>
          <a:lstStyle/>
          <a:p>
            <a:pPr lvl="0" algn="just">
              <a:spcBef>
                <a:spcPct val="20000"/>
              </a:spcBef>
            </a:pPr>
            <a:r>
              <a:rPr lang="it-IT" sz="1600" b="1" dirty="0">
                <a:solidFill>
                  <a:srgbClr val="2D12F2"/>
                </a:solidFill>
                <a:latin typeface="Century" panose="02040604050505020304" pitchFamily="18" charset="0"/>
              </a:rPr>
              <a:t>Regolamento del 30 marzo </a:t>
            </a:r>
            <a:r>
              <a:rPr lang="it-IT" sz="1600" b="1">
                <a:solidFill>
                  <a:srgbClr val="2D12F2"/>
                </a:solidFill>
                <a:latin typeface="Century" panose="02040604050505020304" pitchFamily="18" charset="0"/>
              </a:rPr>
              <a:t>2017 sull’esecuzione delle pene privative di libertà sotto sorveglianza elettronica </a:t>
            </a:r>
            <a:r>
              <a:rPr lang="it-IT" sz="1400" b="1" dirty="0">
                <a:solidFill>
                  <a:srgbClr val="FF0000"/>
                </a:solidFill>
                <a:latin typeface="Century" panose="02040604050505020304" pitchFamily="18" charset="0"/>
              </a:rPr>
              <a:t>In vigore il 1° gennaio 2018</a:t>
            </a:r>
            <a:endParaRPr lang="it-CH" sz="1400" b="1" dirty="0">
              <a:solidFill>
                <a:srgbClr val="FF0000"/>
              </a:solidFill>
              <a:latin typeface="Century" panose="02040604050505020304" pitchFamily="18" charset="0"/>
            </a:endParaRPr>
          </a:p>
        </p:txBody>
      </p:sp>
    </p:spTree>
    <p:extLst>
      <p:ext uri="{BB962C8B-B14F-4D97-AF65-F5344CB8AC3E}">
        <p14:creationId xmlns:p14="http://schemas.microsoft.com/office/powerpoint/2010/main" val="25619481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250"/>
                                        <p:tgtEl>
                                          <p:spTgt spid="6"/>
                                        </p:tgtEl>
                                      </p:cBhvr>
                                    </p:animEffect>
                                    <p:set>
                                      <p:cBhvr>
                                        <p:cTn id="12" dur="1" fill="hold">
                                          <p:stCondLst>
                                            <p:cond delay="249"/>
                                          </p:stCondLst>
                                        </p:cTn>
                                        <p:tgtEl>
                                          <p:spTgt spid="6"/>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grpId="1" nodeType="clickEffect">
                                  <p:stCondLst>
                                    <p:cond delay="0"/>
                                  </p:stCondLst>
                                  <p:childTnLst>
                                    <p:animEffect transition="out" filter="randombar(horizontal)">
                                      <p:cBhvr>
                                        <p:cTn id="19" dur="250"/>
                                        <p:tgtEl>
                                          <p:spTgt spid="7"/>
                                        </p:tgtEl>
                                      </p:cBhvr>
                                    </p:animEffect>
                                    <p:set>
                                      <p:cBhvr>
                                        <p:cTn id="20" dur="1" fill="hold">
                                          <p:stCondLst>
                                            <p:cond delay="249"/>
                                          </p:stCondLst>
                                        </p:cTn>
                                        <p:tgtEl>
                                          <p:spTgt spid="7"/>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xit" presetSubtype="10" fill="hold" grpId="1" nodeType="clickEffect">
                                  <p:stCondLst>
                                    <p:cond delay="0"/>
                                  </p:stCondLst>
                                  <p:childTnLst>
                                    <p:animEffect transition="out" filter="randombar(horizontal)">
                                      <p:cBhvr>
                                        <p:cTn id="27" dur="250"/>
                                        <p:tgtEl>
                                          <p:spTgt spid="8"/>
                                        </p:tgtEl>
                                      </p:cBhvr>
                                    </p:animEffect>
                                    <p:set>
                                      <p:cBhvr>
                                        <p:cTn id="28" dur="1" fill="hold">
                                          <p:stCondLst>
                                            <p:cond delay="249"/>
                                          </p:stCondLst>
                                        </p:cTn>
                                        <p:tgtEl>
                                          <p:spTgt spid="8"/>
                                        </p:tgtEl>
                                        <p:attrNameLst>
                                          <p:attrName>style.visibility</p:attrName>
                                        </p:attrNameLst>
                                      </p:cBhvr>
                                      <p:to>
                                        <p:strVal val="hidden"/>
                                      </p:to>
                                    </p:se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xit" presetSubtype="10" fill="hold" grpId="1" nodeType="clickEffect">
                                  <p:stCondLst>
                                    <p:cond delay="0"/>
                                  </p:stCondLst>
                                  <p:childTnLst>
                                    <p:animEffect transition="out" filter="randombar(horizontal)">
                                      <p:cBhvr>
                                        <p:cTn id="35" dur="250"/>
                                        <p:tgtEl>
                                          <p:spTgt spid="9"/>
                                        </p:tgtEl>
                                      </p:cBhvr>
                                    </p:animEffect>
                                    <p:set>
                                      <p:cBhvr>
                                        <p:cTn id="36" dur="1" fill="hold">
                                          <p:stCondLst>
                                            <p:cond delay="2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2631" y="1657747"/>
            <a:ext cx="8229600" cy="4525963"/>
          </a:xfrm>
        </p:spPr>
        <p:txBody>
          <a:bodyPr>
            <a:normAutofit/>
          </a:bodyPr>
          <a:lstStyle/>
          <a:p>
            <a:pPr marL="0" indent="0" algn="ctr">
              <a:buNone/>
            </a:pPr>
            <a:endParaRPr lang="fr-CH" sz="1000" b="1" dirty="0">
              <a:solidFill>
                <a:schemeClr val="tx2">
                  <a:lumMod val="50000"/>
                </a:schemeClr>
              </a:solidFill>
              <a:latin typeface="Century" panose="02040604050505020304" pitchFamily="18" charset="0"/>
            </a:endParaRPr>
          </a:p>
          <a:p>
            <a:pPr marL="0" indent="0">
              <a:spcBef>
                <a:spcPts val="600"/>
              </a:spcBef>
              <a:buNone/>
            </a:pPr>
            <a:r>
              <a:rPr lang="it-IT" sz="2000" b="1" dirty="0">
                <a:solidFill>
                  <a:schemeClr val="tx2">
                    <a:lumMod val="50000"/>
                  </a:schemeClr>
                </a:solidFill>
                <a:latin typeface="Century" panose="02040604050505020304" pitchFamily="18" charset="0"/>
              </a:rPr>
              <a:t>Art. 372  CP</a:t>
            </a:r>
          </a:p>
          <a:p>
            <a:pPr marL="0" indent="0">
              <a:spcBef>
                <a:spcPts val="600"/>
              </a:spcBef>
              <a:buNone/>
            </a:pPr>
            <a:r>
              <a:rPr lang="it-IT" sz="2000" b="1" baseline="30000" dirty="0">
                <a:solidFill>
                  <a:schemeClr val="tx2">
                    <a:lumMod val="50000"/>
                  </a:schemeClr>
                </a:solidFill>
                <a:latin typeface="Century" panose="02040604050505020304" pitchFamily="18" charset="0"/>
              </a:rPr>
              <a:t>1</a:t>
            </a:r>
            <a:r>
              <a:rPr lang="it-IT" sz="2000" b="1" dirty="0">
                <a:solidFill>
                  <a:schemeClr val="tx2">
                    <a:lumMod val="50000"/>
                  </a:schemeClr>
                </a:solidFill>
                <a:latin typeface="Century" panose="02040604050505020304" pitchFamily="18" charset="0"/>
              </a:rPr>
              <a:t> </a:t>
            </a:r>
            <a:r>
              <a:rPr lang="it-IT" sz="2000" b="1" dirty="0">
                <a:solidFill>
                  <a:srgbClr val="2D12F2"/>
                </a:solidFill>
                <a:latin typeface="Century" panose="02040604050505020304" pitchFamily="18" charset="0"/>
              </a:rPr>
              <a:t>I Cantoni eseguiscono le sentenze pronunciate dai loro tribunali penali in applicazione del presente Codice</a:t>
            </a:r>
            <a:r>
              <a:rPr lang="it-IT" sz="2000" b="1" dirty="0">
                <a:solidFill>
                  <a:schemeClr val="tx2">
                    <a:lumMod val="50000"/>
                  </a:schemeClr>
                </a:solidFill>
                <a:latin typeface="Century" panose="02040604050505020304" pitchFamily="18" charset="0"/>
              </a:rPr>
              <a:t>. </a:t>
            </a:r>
            <a:r>
              <a:rPr lang="it-IT" sz="2000" b="1" dirty="0">
                <a:solidFill>
                  <a:schemeClr val="bg1">
                    <a:lumMod val="50000"/>
                  </a:schemeClr>
                </a:solidFill>
                <a:latin typeface="Century" panose="02040604050505020304" pitchFamily="18" charset="0"/>
              </a:rPr>
              <a:t>Essi sono obbligati ad eseguire, mediante rifusione delle spese, le sentenze delle autorità penali della Confederazione</a:t>
            </a:r>
            <a:r>
              <a:rPr lang="it-IT" sz="2000" b="1" dirty="0">
                <a:solidFill>
                  <a:schemeClr val="tx2">
                    <a:lumMod val="50000"/>
                  </a:schemeClr>
                </a:solidFill>
                <a:latin typeface="Century" panose="02040604050505020304" pitchFamily="18" charset="0"/>
              </a:rPr>
              <a:t>.</a:t>
            </a:r>
          </a:p>
          <a:p>
            <a:pPr marL="0" indent="0" algn="just">
              <a:spcBef>
                <a:spcPts val="600"/>
              </a:spcBef>
              <a:buNone/>
            </a:pPr>
            <a:r>
              <a:rPr lang="it-IT" sz="2000" b="1" baseline="30000" dirty="0">
                <a:solidFill>
                  <a:schemeClr val="bg1">
                    <a:lumMod val="50000"/>
                  </a:schemeClr>
                </a:solidFill>
                <a:latin typeface="Century" panose="02040604050505020304" pitchFamily="18" charset="0"/>
              </a:rPr>
              <a:t>2</a:t>
            </a:r>
            <a:r>
              <a:rPr lang="it-IT" sz="2000" b="1" dirty="0">
                <a:solidFill>
                  <a:schemeClr val="bg1">
                    <a:lumMod val="50000"/>
                  </a:schemeClr>
                </a:solidFill>
                <a:latin typeface="Century" panose="02040604050505020304" pitchFamily="18" charset="0"/>
              </a:rPr>
              <a:t> Sono parificate alle sentenze le decisioni in materia penale delle autorità di polizia o di altre autorità competenti ed i decreti delle autorità di accusa</a:t>
            </a:r>
            <a:r>
              <a:rPr lang="it-IT" sz="2000" b="1" dirty="0">
                <a:solidFill>
                  <a:schemeClr val="tx2">
                    <a:lumMod val="50000"/>
                  </a:schemeClr>
                </a:solidFill>
                <a:latin typeface="Century" panose="02040604050505020304" pitchFamily="18" charset="0"/>
              </a:rPr>
              <a:t>.</a:t>
            </a:r>
          </a:p>
          <a:p>
            <a:pPr marL="0" indent="0" algn="just">
              <a:spcBef>
                <a:spcPts val="600"/>
              </a:spcBef>
              <a:buNone/>
            </a:pPr>
            <a:r>
              <a:rPr lang="it-IT" sz="2000" b="1" baseline="30000" dirty="0">
                <a:solidFill>
                  <a:schemeClr val="tx2">
                    <a:lumMod val="50000"/>
                  </a:schemeClr>
                </a:solidFill>
                <a:latin typeface="Century" panose="02040604050505020304" pitchFamily="18" charset="0"/>
              </a:rPr>
              <a:t>3</a:t>
            </a:r>
            <a:r>
              <a:rPr lang="it-IT" sz="2000" b="1" dirty="0">
                <a:solidFill>
                  <a:schemeClr val="tx2">
                    <a:lumMod val="50000"/>
                  </a:schemeClr>
                </a:solidFill>
                <a:latin typeface="Century" panose="02040604050505020304" pitchFamily="18" charset="0"/>
              </a:rPr>
              <a:t> </a:t>
            </a:r>
            <a:r>
              <a:rPr lang="it-IT" sz="2000" b="1" dirty="0">
                <a:solidFill>
                  <a:srgbClr val="2D12F2"/>
                </a:solidFill>
                <a:latin typeface="Century" panose="02040604050505020304" pitchFamily="18" charset="0"/>
              </a:rPr>
              <a:t>I Cantoni garantiscono un'esecuzione uniforme delle sanzioni penali</a:t>
            </a:r>
            <a:r>
              <a:rPr lang="it-IT" sz="2000" b="1" dirty="0">
                <a:solidFill>
                  <a:schemeClr val="tx2">
                    <a:lumMod val="50000"/>
                  </a:schemeClr>
                </a:solidFill>
                <a:latin typeface="Century" panose="02040604050505020304" pitchFamily="18" charset="0"/>
              </a:rPr>
              <a:t>.</a:t>
            </a:r>
            <a:endParaRPr lang="fr-CH" sz="20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3</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11560" y="1146553"/>
            <a:ext cx="7560840" cy="338554"/>
          </a:xfrm>
          <a:prstGeom prst="rect">
            <a:avLst/>
          </a:prstGeom>
        </p:spPr>
        <p:txBody>
          <a:bodyPr wrap="square">
            <a:spAutoFit/>
          </a:bodyPr>
          <a:lstStyle/>
          <a:p>
            <a:pPr lvl="0">
              <a:spcBef>
                <a:spcPct val="20000"/>
              </a:spcBef>
            </a:pPr>
            <a:r>
              <a:rPr lang="it-IT" sz="1600" b="1" i="1" dirty="0">
                <a:solidFill>
                  <a:schemeClr val="tx1">
                    <a:lumMod val="65000"/>
                    <a:lumOff val="35000"/>
                  </a:schemeClr>
                </a:solidFill>
                <a:latin typeface="Century" panose="02040604050505020304" pitchFamily="18" charset="0"/>
              </a:rPr>
              <a:t>Organizzazione dell' esecuzione delle sanzioni penali in Svizzera</a:t>
            </a:r>
          </a:p>
        </p:txBody>
      </p:sp>
    </p:spTree>
    <p:extLst>
      <p:ext uri="{BB962C8B-B14F-4D97-AF65-F5344CB8AC3E}">
        <p14:creationId xmlns:p14="http://schemas.microsoft.com/office/powerpoint/2010/main" val="1863713802"/>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childTnLst>
                          </p:cTn>
                        </p:par>
                        <p:par>
                          <p:cTn id="15" fill="hold">
                            <p:stCondLst>
                              <p:cond delay="3000"/>
                            </p:stCondLst>
                            <p:childTnLst>
                              <p:par>
                                <p:cTn id="16" presetID="10" presetClass="entr" presetSubtype="0" fill="hold" grpId="0" nodeType="afterEffect">
                                  <p:stCondLst>
                                    <p:cond delay="200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715963" indent="0">
              <a:spcBef>
                <a:spcPts val="2400"/>
              </a:spcBef>
              <a:buNone/>
            </a:pPr>
            <a:r>
              <a:rPr lang="fr-CH" sz="2400" b="1" i="1" dirty="0">
                <a:solidFill>
                  <a:schemeClr val="tx1">
                    <a:lumMod val="65000"/>
                    <a:lumOff val="35000"/>
                  </a:schemeClr>
                </a:solidFill>
                <a:latin typeface="Century" panose="02040604050505020304" pitchFamily="18" charset="0"/>
              </a:rPr>
              <a:t>C. MODALITES D’APPLICATION</a:t>
            </a:r>
          </a:p>
          <a:p>
            <a:pPr marL="1173163" indent="-457200">
              <a:spcBef>
                <a:spcPts val="2400"/>
              </a:spcBef>
              <a:buAutoNum type="arabicParenR"/>
            </a:pPr>
            <a:r>
              <a:rPr lang="fr-CH" sz="1700" b="1" dirty="0">
                <a:solidFill>
                  <a:schemeClr val="tx2">
                    <a:lumMod val="50000"/>
                  </a:schemeClr>
                </a:solidFill>
                <a:latin typeface="Century" panose="02040604050505020304" pitchFamily="18" charset="0"/>
              </a:rPr>
              <a:t>DOSSIER ITINERANT </a:t>
            </a:r>
          </a:p>
          <a:p>
            <a:pPr marL="1173163" indent="-457200">
              <a:spcBef>
                <a:spcPts val="2400"/>
              </a:spcBef>
              <a:buAutoNum type="arabicParenR"/>
            </a:pPr>
            <a:r>
              <a:rPr lang="fr-CH" sz="1700" b="1" dirty="0">
                <a:solidFill>
                  <a:srgbClr val="2D12F2"/>
                </a:solidFill>
                <a:latin typeface="Century" panose="02040604050505020304" pitchFamily="18" charset="0"/>
              </a:rPr>
              <a:t>PES</a:t>
            </a:r>
            <a:r>
              <a:rPr lang="fr-CH" sz="1700" b="1" dirty="0">
                <a:solidFill>
                  <a:schemeClr val="tx2">
                    <a:lumMod val="50000"/>
                  </a:schemeClr>
                </a:solidFill>
                <a:latin typeface="Century" panose="02040604050505020304" pitchFamily="18" charset="0"/>
              </a:rPr>
              <a:t> </a:t>
            </a:r>
          </a:p>
          <a:p>
            <a:pPr marL="1173163" indent="-457200">
              <a:spcBef>
                <a:spcPts val="2400"/>
              </a:spcBef>
              <a:buAutoNum type="arabicParenR"/>
            </a:pPr>
            <a:r>
              <a:rPr lang="fr-CH" sz="1700" b="1" dirty="0">
                <a:solidFill>
                  <a:srgbClr val="2D12F2"/>
                </a:solidFill>
                <a:latin typeface="Century" panose="02040604050505020304" pitchFamily="18" charset="0"/>
              </a:rPr>
              <a:t>SORTIES</a:t>
            </a:r>
            <a:r>
              <a:rPr lang="fr-CH" sz="1700" b="1" dirty="0">
                <a:solidFill>
                  <a:schemeClr val="tx2">
                    <a:lumMod val="50000"/>
                  </a:schemeClr>
                </a:solidFill>
                <a:latin typeface="Century" panose="02040604050505020304" pitchFamily="18" charset="0"/>
              </a:rPr>
              <a:t> </a:t>
            </a:r>
          </a:p>
          <a:p>
            <a:pPr marL="1173163" indent="-457200">
              <a:spcBef>
                <a:spcPts val="2400"/>
              </a:spcBef>
              <a:buAutoNum type="arabicParenR"/>
            </a:pPr>
            <a:r>
              <a:rPr lang="fr-CH" sz="1700" b="1" dirty="0">
                <a:solidFill>
                  <a:srgbClr val="2D12F2"/>
                </a:solidFill>
                <a:latin typeface="Century" panose="02040604050505020304" pitchFamily="18" charset="0"/>
              </a:rPr>
              <a:t>PROBATION</a:t>
            </a:r>
          </a:p>
          <a:p>
            <a:pPr marL="1173163" indent="-457200">
              <a:spcBef>
                <a:spcPts val="2400"/>
              </a:spcBef>
              <a:buAutoNum type="arabicParenR"/>
            </a:pPr>
            <a:r>
              <a:rPr lang="fr-CH" sz="1700" b="1" dirty="0">
                <a:solidFill>
                  <a:schemeClr val="tx2">
                    <a:lumMod val="50000"/>
                  </a:schemeClr>
                </a:solidFill>
                <a:latin typeface="Century" panose="02040604050505020304" pitchFamily="18" charset="0"/>
              </a:rPr>
              <a:t>INTERRUPTION</a:t>
            </a:r>
          </a:p>
          <a:p>
            <a:pPr marL="1173163" indent="-457200">
              <a:spcBef>
                <a:spcPts val="2400"/>
              </a:spcBef>
              <a:buAutoNum type="arabicParenR"/>
            </a:pPr>
            <a:r>
              <a:rPr lang="fr-CH" sz="1700" b="1" dirty="0">
                <a:solidFill>
                  <a:schemeClr val="tx2">
                    <a:lumMod val="50000"/>
                  </a:schemeClr>
                </a:solidFill>
                <a:latin typeface="Century" panose="02040604050505020304" pitchFamily="18" charset="0"/>
              </a:rPr>
              <a:t>PARTENAIRES</a:t>
            </a:r>
          </a:p>
          <a:p>
            <a:pPr marL="715963" indent="0">
              <a:spcBef>
                <a:spcPts val="2400"/>
              </a:spcBef>
              <a:buNone/>
            </a:pPr>
            <a:endParaRPr lang="fr-CH" sz="24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30</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59832" y="2636912"/>
            <a:ext cx="5616624" cy="830997"/>
          </a:xfrm>
          <a:prstGeom prst="rect">
            <a:avLst/>
          </a:prstGeom>
        </p:spPr>
        <p:txBody>
          <a:bodyPr wrap="square">
            <a:spAutoFit/>
          </a:bodyPr>
          <a:lstStyle/>
          <a:p>
            <a:pPr lvl="0" algn="just">
              <a:spcBef>
                <a:spcPct val="20000"/>
              </a:spcBef>
            </a:pPr>
            <a:r>
              <a:rPr lang="it-IT" sz="1600" b="1" dirty="0">
                <a:solidFill>
                  <a:srgbClr val="2D12F2"/>
                </a:solidFill>
                <a:latin typeface="Century" panose="02040604050505020304" pitchFamily="18" charset="0"/>
              </a:rPr>
              <a:t>Raccomandazione No 2 del 25 settembre 2008 relativa alle condizioni e alle modalità di applicazione del piano di esecuzione della sanzione penale o a titolo anticipato</a:t>
            </a:r>
            <a:endParaRPr lang="it-CH" sz="1600" b="1" dirty="0">
              <a:solidFill>
                <a:srgbClr val="FF0000"/>
              </a:solidFill>
              <a:latin typeface="Century" panose="02040604050505020304" pitchFamily="18" charset="0"/>
            </a:endParaRPr>
          </a:p>
        </p:txBody>
      </p:sp>
    </p:spTree>
    <p:extLst>
      <p:ext uri="{BB962C8B-B14F-4D97-AF65-F5344CB8AC3E}">
        <p14:creationId xmlns:p14="http://schemas.microsoft.com/office/powerpoint/2010/main" val="187588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250"/>
                                        <p:tgtEl>
                                          <p:spTgt spid="6"/>
                                        </p:tgtEl>
                                      </p:cBhvr>
                                    </p:animEffect>
                                    <p:set>
                                      <p:cBhvr>
                                        <p:cTn id="12" dur="1" fill="hold">
                                          <p:stCondLst>
                                            <p:cond delay="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pPr marL="715963" indent="0">
              <a:spcBef>
                <a:spcPts val="2400"/>
              </a:spcBef>
              <a:buNone/>
            </a:pPr>
            <a:r>
              <a:rPr lang="fr-CH" sz="2400" b="1" i="1" dirty="0">
                <a:solidFill>
                  <a:schemeClr val="tx1">
                    <a:lumMod val="65000"/>
                    <a:lumOff val="35000"/>
                  </a:schemeClr>
                </a:solidFill>
                <a:latin typeface="Century" panose="02040604050505020304" pitchFamily="18" charset="0"/>
              </a:rPr>
              <a:t>C. MODALITES D’APPLICATION</a:t>
            </a:r>
          </a:p>
          <a:p>
            <a:pPr marL="1173163" indent="-457200">
              <a:spcBef>
                <a:spcPts val="600"/>
              </a:spcBef>
              <a:buAutoNum type="arabicParenR"/>
            </a:pPr>
            <a:r>
              <a:rPr lang="fr-CH" sz="1400" b="1" dirty="0">
                <a:solidFill>
                  <a:schemeClr val="bg1">
                    <a:lumMod val="65000"/>
                  </a:schemeClr>
                </a:solidFill>
                <a:latin typeface="Century" panose="02040604050505020304" pitchFamily="18" charset="0"/>
              </a:rPr>
              <a:t>DOSSIER ITINERANT </a:t>
            </a:r>
          </a:p>
          <a:p>
            <a:pPr marL="1173163" indent="-457200">
              <a:spcBef>
                <a:spcPts val="600"/>
              </a:spcBef>
              <a:buAutoNum type="arabicParenR"/>
            </a:pPr>
            <a:r>
              <a:rPr lang="fr-CH" sz="1400" b="1" dirty="0">
                <a:solidFill>
                  <a:schemeClr val="bg1">
                    <a:lumMod val="65000"/>
                  </a:schemeClr>
                </a:solidFill>
                <a:latin typeface="Century" panose="02040604050505020304" pitchFamily="18" charset="0"/>
              </a:rPr>
              <a:t>PES </a:t>
            </a:r>
          </a:p>
          <a:p>
            <a:pPr marL="1173163" indent="-457200">
              <a:spcBef>
                <a:spcPts val="2400"/>
              </a:spcBef>
              <a:buAutoNum type="arabicParenR"/>
            </a:pPr>
            <a:r>
              <a:rPr lang="fr-CH" sz="2200" b="1" dirty="0">
                <a:solidFill>
                  <a:srgbClr val="2D12F2"/>
                </a:solidFill>
                <a:latin typeface="Century" panose="02040604050505020304" pitchFamily="18" charset="0"/>
              </a:rPr>
              <a:t>SORTIES</a:t>
            </a:r>
            <a:r>
              <a:rPr lang="fr-CH" sz="1700" b="1" dirty="0">
                <a:solidFill>
                  <a:schemeClr val="tx2">
                    <a:lumMod val="50000"/>
                  </a:schemeClr>
                </a:solidFill>
                <a:latin typeface="Century" panose="02040604050505020304" pitchFamily="18" charset="0"/>
              </a:rPr>
              <a:t> </a:t>
            </a:r>
          </a:p>
          <a:p>
            <a:pPr marL="715963" indent="0">
              <a:spcBef>
                <a:spcPts val="2400"/>
              </a:spcBef>
              <a:buNone/>
            </a:pPr>
            <a:r>
              <a:rPr lang="it-IT" sz="1900" b="1" dirty="0">
                <a:solidFill>
                  <a:schemeClr val="tx2">
                    <a:lumMod val="50000"/>
                  </a:schemeClr>
                </a:solidFill>
                <a:latin typeface="Century" panose="02040604050505020304" pitchFamily="18" charset="0"/>
              </a:rPr>
              <a:t>Nota del 29 marzo 2012 della Conferenza delle direttrici e direttori die dipartimenti cantonali di giustizia e polizia (CDDGP) sugli alleggerimenti del regime di esecuzione di pene e misure</a:t>
            </a:r>
          </a:p>
          <a:p>
            <a:pPr marL="715963" indent="0">
              <a:spcBef>
                <a:spcPts val="2400"/>
              </a:spcBef>
              <a:buNone/>
            </a:pPr>
            <a:r>
              <a:rPr lang="it-IT" sz="1900" b="1" dirty="0">
                <a:solidFill>
                  <a:schemeClr val="tx2">
                    <a:lumMod val="50000"/>
                  </a:schemeClr>
                </a:solidFill>
                <a:latin typeface="Century" panose="02040604050505020304" pitchFamily="18" charset="0"/>
              </a:rPr>
              <a:t>Regolamento del 31 ottobre 2013 relativo alla concessione di autorizzazioni di uscita alle persone condannate adulte e ai giovani adulti</a:t>
            </a:r>
          </a:p>
          <a:p>
            <a:pPr marL="715963" indent="0">
              <a:spcBef>
                <a:spcPts val="2400"/>
              </a:spcBef>
              <a:buNone/>
            </a:pPr>
            <a:r>
              <a:rPr lang="it-IT" sz="1900" b="1" dirty="0">
                <a:solidFill>
                  <a:schemeClr val="tx2">
                    <a:lumMod val="50000"/>
                  </a:schemeClr>
                </a:solidFill>
                <a:latin typeface="Century" panose="02040604050505020304" pitchFamily="18" charset="0"/>
              </a:rPr>
              <a:t>Protocollo del 20 febbraio 2014 relativo all’accompagnamento dei detenuti potenzialmente pericolosi in caso di uscite</a:t>
            </a:r>
            <a:endParaRPr lang="fr-CH" sz="19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31</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9384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715963" indent="0">
              <a:spcBef>
                <a:spcPts val="2400"/>
              </a:spcBef>
              <a:buNone/>
            </a:pPr>
            <a:r>
              <a:rPr lang="fr-CH" sz="2400" b="1" i="1" dirty="0">
                <a:solidFill>
                  <a:schemeClr val="tx1">
                    <a:lumMod val="65000"/>
                    <a:lumOff val="35000"/>
                  </a:schemeClr>
                </a:solidFill>
                <a:latin typeface="Century" panose="02040604050505020304" pitchFamily="18" charset="0"/>
              </a:rPr>
              <a:t>C. MODALITES D’APPLICATION</a:t>
            </a:r>
          </a:p>
          <a:p>
            <a:pPr marL="1173163" indent="-457200">
              <a:spcBef>
                <a:spcPts val="600"/>
              </a:spcBef>
              <a:buAutoNum type="arabicParenR"/>
            </a:pPr>
            <a:r>
              <a:rPr lang="fr-CH" sz="1400" b="1" dirty="0">
                <a:solidFill>
                  <a:schemeClr val="bg1">
                    <a:lumMod val="65000"/>
                  </a:schemeClr>
                </a:solidFill>
                <a:latin typeface="Century" panose="02040604050505020304" pitchFamily="18" charset="0"/>
              </a:rPr>
              <a:t>DOSSIER ITINERANT </a:t>
            </a:r>
          </a:p>
          <a:p>
            <a:pPr marL="1173163" indent="-457200">
              <a:spcBef>
                <a:spcPts val="600"/>
              </a:spcBef>
              <a:buAutoNum type="arabicParenR"/>
            </a:pPr>
            <a:r>
              <a:rPr lang="fr-CH" sz="1400" b="1" dirty="0">
                <a:solidFill>
                  <a:schemeClr val="bg1">
                    <a:lumMod val="65000"/>
                  </a:schemeClr>
                </a:solidFill>
                <a:latin typeface="Century" panose="02040604050505020304" pitchFamily="18" charset="0"/>
              </a:rPr>
              <a:t>PES </a:t>
            </a:r>
          </a:p>
          <a:p>
            <a:pPr marL="1173163" indent="-457200">
              <a:spcBef>
                <a:spcPts val="600"/>
              </a:spcBef>
              <a:buAutoNum type="arabicParenR"/>
            </a:pPr>
            <a:r>
              <a:rPr lang="fr-CH" sz="1400" b="1" dirty="0">
                <a:solidFill>
                  <a:schemeClr val="bg1">
                    <a:lumMod val="65000"/>
                  </a:schemeClr>
                </a:solidFill>
                <a:latin typeface="Century" panose="02040604050505020304" pitchFamily="18" charset="0"/>
              </a:rPr>
              <a:t>SORTIES </a:t>
            </a:r>
          </a:p>
          <a:p>
            <a:pPr marL="1173163" indent="-457200">
              <a:spcBef>
                <a:spcPts val="2400"/>
              </a:spcBef>
              <a:buAutoNum type="arabicParenR"/>
            </a:pPr>
            <a:r>
              <a:rPr lang="fr-CH" sz="1700" b="1" dirty="0">
                <a:solidFill>
                  <a:srgbClr val="2D12F2"/>
                </a:solidFill>
                <a:latin typeface="Century" panose="02040604050505020304" pitchFamily="18" charset="0"/>
              </a:rPr>
              <a:t>PROBATION</a:t>
            </a:r>
          </a:p>
          <a:p>
            <a:pPr marL="1173163" indent="-457200">
              <a:spcBef>
                <a:spcPts val="2400"/>
              </a:spcBef>
              <a:buAutoNum type="arabicParenR"/>
            </a:pPr>
            <a:r>
              <a:rPr lang="fr-CH" sz="1700" b="1" dirty="0">
                <a:solidFill>
                  <a:schemeClr val="tx2">
                    <a:lumMod val="50000"/>
                  </a:schemeClr>
                </a:solidFill>
                <a:latin typeface="Century" panose="02040604050505020304" pitchFamily="18" charset="0"/>
              </a:rPr>
              <a:t>INTERRUPTION</a:t>
            </a:r>
          </a:p>
          <a:p>
            <a:pPr marL="1173163" indent="-457200">
              <a:spcBef>
                <a:spcPts val="2400"/>
              </a:spcBef>
              <a:buAutoNum type="arabicParenR"/>
            </a:pPr>
            <a:r>
              <a:rPr lang="fr-CH" sz="1700" b="1" dirty="0">
                <a:solidFill>
                  <a:schemeClr val="tx2">
                    <a:lumMod val="50000"/>
                  </a:schemeClr>
                </a:solidFill>
                <a:latin typeface="Century" panose="02040604050505020304" pitchFamily="18" charset="0"/>
              </a:rPr>
              <a:t>PARTENAIRES</a:t>
            </a: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32</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707904" y="2924944"/>
            <a:ext cx="5040560" cy="1077218"/>
          </a:xfrm>
          <a:prstGeom prst="rect">
            <a:avLst/>
          </a:prstGeom>
        </p:spPr>
        <p:txBody>
          <a:bodyPr wrap="square">
            <a:spAutoFit/>
          </a:bodyPr>
          <a:lstStyle/>
          <a:p>
            <a:pPr lvl="0" algn="just">
              <a:spcBef>
                <a:spcPct val="20000"/>
              </a:spcBef>
            </a:pPr>
            <a:r>
              <a:rPr lang="fr-CH" sz="1600" b="1" dirty="0">
                <a:solidFill>
                  <a:srgbClr val="2D12F2"/>
                </a:solidFill>
                <a:latin typeface="Century" panose="02040604050505020304" pitchFamily="18" charset="0"/>
              </a:rPr>
              <a:t>Décision du 24 septembre 2007 concernant les transferts des cas d’assistance de probation et des règles de conduite dans les cantons latins (Décision sur la probation)</a:t>
            </a:r>
          </a:p>
        </p:txBody>
      </p:sp>
    </p:spTree>
    <p:extLst>
      <p:ext uri="{BB962C8B-B14F-4D97-AF65-F5344CB8AC3E}">
        <p14:creationId xmlns:p14="http://schemas.microsoft.com/office/powerpoint/2010/main" val="10400813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250"/>
                                        <p:tgtEl>
                                          <p:spTgt spid="5"/>
                                        </p:tgtEl>
                                      </p:cBhvr>
                                    </p:animEffect>
                                    <p:set>
                                      <p:cBhvr>
                                        <p:cTn id="12" dur="1" fill="hold">
                                          <p:stCondLst>
                                            <p:cond delay="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715963" indent="0">
              <a:spcBef>
                <a:spcPts val="2400"/>
              </a:spcBef>
              <a:buNone/>
            </a:pPr>
            <a:r>
              <a:rPr lang="fr-CH" sz="2400" b="1" i="1" dirty="0">
                <a:solidFill>
                  <a:schemeClr val="tx1">
                    <a:lumMod val="65000"/>
                    <a:lumOff val="35000"/>
                  </a:schemeClr>
                </a:solidFill>
                <a:latin typeface="Century" panose="02040604050505020304" pitchFamily="18" charset="0"/>
              </a:rPr>
              <a:t>D. PERSONNES DETENUES</a:t>
            </a:r>
          </a:p>
          <a:p>
            <a:pPr marL="1058863">
              <a:spcBef>
                <a:spcPts val="2400"/>
              </a:spcBef>
              <a:buAutoNum type="arabicParenR"/>
            </a:pPr>
            <a:r>
              <a:rPr lang="fr-CH" sz="1700" b="1" dirty="0">
                <a:solidFill>
                  <a:schemeClr val="tx2">
                    <a:lumMod val="50000"/>
                  </a:schemeClr>
                </a:solidFill>
                <a:latin typeface="Century" panose="02040604050505020304" pitchFamily="18" charset="0"/>
              </a:rPr>
              <a:t>SOINS </a:t>
            </a:r>
          </a:p>
          <a:p>
            <a:pPr marL="1058863">
              <a:spcBef>
                <a:spcPts val="3600"/>
              </a:spcBef>
              <a:buAutoNum type="arabicParenR"/>
            </a:pPr>
            <a:r>
              <a:rPr lang="fr-CH" sz="1700" b="1" dirty="0">
                <a:solidFill>
                  <a:schemeClr val="tx2">
                    <a:lumMod val="50000"/>
                  </a:schemeClr>
                </a:solidFill>
                <a:latin typeface="Century" panose="02040604050505020304" pitchFamily="18" charset="0"/>
              </a:rPr>
              <a:t>ASSURANCES</a:t>
            </a:r>
          </a:p>
          <a:p>
            <a:pPr marL="1058863">
              <a:spcBef>
                <a:spcPts val="3600"/>
              </a:spcBef>
              <a:buAutoNum type="arabicParenR"/>
            </a:pPr>
            <a:r>
              <a:rPr lang="fr-CH" sz="1700" b="1" dirty="0">
                <a:solidFill>
                  <a:schemeClr val="tx2">
                    <a:lumMod val="50000"/>
                  </a:schemeClr>
                </a:solidFill>
                <a:latin typeface="Century" panose="02040604050505020304" pitchFamily="18" charset="0"/>
              </a:rPr>
              <a:t>FORMATION</a:t>
            </a:r>
          </a:p>
          <a:p>
            <a:pPr marL="1058863">
              <a:spcBef>
                <a:spcPts val="3600"/>
              </a:spcBef>
              <a:buAutoNum type="arabicParenR"/>
            </a:pPr>
            <a:r>
              <a:rPr lang="fr-CH" sz="1700" b="1" dirty="0">
                <a:solidFill>
                  <a:schemeClr val="tx2">
                    <a:lumMod val="50000"/>
                  </a:schemeClr>
                </a:solidFill>
                <a:latin typeface="Century" panose="02040604050505020304" pitchFamily="18" charset="0"/>
              </a:rPr>
              <a:t>TRAVAIL ET REMUNERATION</a:t>
            </a: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33</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541019" y="1988840"/>
            <a:ext cx="5040560" cy="2160591"/>
          </a:xfrm>
          <a:prstGeom prst="rect">
            <a:avLst/>
          </a:prstGeom>
        </p:spPr>
        <p:txBody>
          <a:bodyPr wrap="square">
            <a:spAutoFit/>
          </a:bodyPr>
          <a:lstStyle/>
          <a:p>
            <a:pPr lvl="0" algn="just">
              <a:spcBef>
                <a:spcPct val="20000"/>
              </a:spcBef>
            </a:pPr>
            <a:r>
              <a:rPr lang="fr-CH" sz="1600" b="1" dirty="0">
                <a:solidFill>
                  <a:srgbClr val="2D12F2"/>
                </a:solidFill>
                <a:latin typeface="Century" panose="02040604050505020304" pitchFamily="18" charset="0"/>
              </a:rPr>
              <a:t>Décision du 24 septembre 2007 sur les personnes malades, accidentées, infirmes ou âgées</a:t>
            </a:r>
          </a:p>
          <a:p>
            <a:pPr lvl="0" algn="just">
              <a:spcBef>
                <a:spcPct val="20000"/>
              </a:spcBef>
            </a:pPr>
            <a:r>
              <a:rPr lang="fr-CH" sz="1600" b="1" dirty="0">
                <a:solidFill>
                  <a:srgbClr val="2D12F2"/>
                </a:solidFill>
                <a:latin typeface="Century" panose="02040604050505020304" pitchFamily="18" charset="0"/>
              </a:rPr>
              <a:t>Décision du 25 septembre 2008 concernant la participation des autorités de placement aux frais des soins dentaires</a:t>
            </a:r>
          </a:p>
          <a:p>
            <a:pPr lvl="0" algn="just">
              <a:spcBef>
                <a:spcPct val="20000"/>
              </a:spcBef>
            </a:pPr>
            <a:r>
              <a:rPr lang="fr-CH" sz="1600" b="1" dirty="0">
                <a:solidFill>
                  <a:srgbClr val="2D12F2"/>
                </a:solidFill>
                <a:latin typeface="Century" panose="02040604050505020304" pitchFamily="18" charset="0"/>
              </a:rPr>
              <a:t>Décision du 25 septembre 2008 concernant la participation des autorités de placement aux frais de lunettes</a:t>
            </a:r>
          </a:p>
        </p:txBody>
      </p:sp>
      <p:sp>
        <p:nvSpPr>
          <p:cNvPr id="7" name="Rectangle 6"/>
          <p:cNvSpPr/>
          <p:nvPr/>
        </p:nvSpPr>
        <p:spPr>
          <a:xfrm>
            <a:off x="3541019" y="2852936"/>
            <a:ext cx="5040560" cy="584775"/>
          </a:xfrm>
          <a:prstGeom prst="rect">
            <a:avLst/>
          </a:prstGeom>
        </p:spPr>
        <p:txBody>
          <a:bodyPr wrap="square">
            <a:spAutoFit/>
          </a:bodyPr>
          <a:lstStyle/>
          <a:p>
            <a:pPr lvl="0" algn="just">
              <a:spcBef>
                <a:spcPct val="20000"/>
              </a:spcBef>
            </a:pPr>
            <a:r>
              <a:rPr lang="fr-CH" sz="1600" b="1" dirty="0">
                <a:solidFill>
                  <a:srgbClr val="2D12F2"/>
                </a:solidFill>
                <a:latin typeface="Century" panose="02040604050505020304" pitchFamily="18" charset="0"/>
              </a:rPr>
              <a:t>Décision du 24 septembre 2007 / 9 novembre 2017 sur l’assurance-accident</a:t>
            </a:r>
          </a:p>
        </p:txBody>
      </p:sp>
      <p:sp>
        <p:nvSpPr>
          <p:cNvPr id="8" name="Rectangle 7"/>
          <p:cNvSpPr/>
          <p:nvPr/>
        </p:nvSpPr>
        <p:spPr>
          <a:xfrm>
            <a:off x="3851920" y="4759976"/>
            <a:ext cx="5040560" cy="1323439"/>
          </a:xfrm>
          <a:prstGeom prst="rect">
            <a:avLst/>
          </a:prstGeom>
        </p:spPr>
        <p:txBody>
          <a:bodyPr wrap="square">
            <a:spAutoFit/>
          </a:bodyPr>
          <a:lstStyle/>
          <a:p>
            <a:pPr lvl="0" algn="just">
              <a:spcBef>
                <a:spcPct val="20000"/>
              </a:spcBef>
            </a:pPr>
            <a:r>
              <a:rPr lang="it-IT" sz="1600" b="1" dirty="0">
                <a:solidFill>
                  <a:srgbClr val="2D12F2"/>
                </a:solidFill>
                <a:latin typeface="Century" panose="02040604050505020304" pitchFamily="18" charset="0"/>
              </a:rPr>
              <a:t>Decisione del 25 settembre 2008 relativa alla remunerazione e alle indennità versate alle persone detenute collocate negli stabilimenti concordatari (Decisione sulla remunerazione dei detenuti)</a:t>
            </a:r>
            <a:endParaRPr lang="fr-CH" sz="1600" b="1" dirty="0">
              <a:solidFill>
                <a:srgbClr val="2D12F2"/>
              </a:solidFill>
              <a:latin typeface="Century" panose="02040604050505020304" pitchFamily="18" charset="0"/>
            </a:endParaRPr>
          </a:p>
        </p:txBody>
      </p:sp>
      <p:sp>
        <p:nvSpPr>
          <p:cNvPr id="9" name="Rectangle 8"/>
          <p:cNvSpPr/>
          <p:nvPr/>
        </p:nvSpPr>
        <p:spPr>
          <a:xfrm>
            <a:off x="3541019" y="3469978"/>
            <a:ext cx="5040560" cy="1077218"/>
          </a:xfrm>
          <a:prstGeom prst="rect">
            <a:avLst/>
          </a:prstGeom>
        </p:spPr>
        <p:txBody>
          <a:bodyPr wrap="square">
            <a:spAutoFit/>
          </a:bodyPr>
          <a:lstStyle/>
          <a:p>
            <a:pPr lvl="0" algn="just">
              <a:spcBef>
                <a:spcPct val="20000"/>
              </a:spcBef>
            </a:pPr>
            <a:r>
              <a:rPr lang="it-IT" sz="1600" b="1" dirty="0">
                <a:solidFill>
                  <a:srgbClr val="2D12F2"/>
                </a:solidFill>
                <a:latin typeface="Century" panose="02040604050505020304" pitchFamily="18" charset="0"/>
              </a:rPr>
              <a:t>Decisione del 25 settembre 2008 relativa alla formazione di base e continua, degli studi, della formazione professionale e del perfezionamento delle persone detenute</a:t>
            </a:r>
            <a:endParaRPr lang="fr-CH" sz="1600" b="1" dirty="0">
              <a:solidFill>
                <a:srgbClr val="2D12F2"/>
              </a:solidFill>
              <a:latin typeface="Century" panose="02040604050505020304" pitchFamily="18" charset="0"/>
            </a:endParaRPr>
          </a:p>
        </p:txBody>
      </p:sp>
    </p:spTree>
    <p:extLst>
      <p:ext uri="{BB962C8B-B14F-4D97-AF65-F5344CB8AC3E}">
        <p14:creationId xmlns:p14="http://schemas.microsoft.com/office/powerpoint/2010/main" val="10593198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250"/>
                                        <p:tgtEl>
                                          <p:spTgt spid="6"/>
                                        </p:tgtEl>
                                      </p:cBhvr>
                                    </p:animEffect>
                                    <p:set>
                                      <p:cBhvr>
                                        <p:cTn id="12" dur="1" fill="hold">
                                          <p:stCondLst>
                                            <p:cond delay="249"/>
                                          </p:stCondLst>
                                        </p:cTn>
                                        <p:tgtEl>
                                          <p:spTgt spid="6"/>
                                        </p:tgtEl>
                                        <p:attrNameLst>
                                          <p:attrName>style.visibility</p:attrName>
                                        </p:attrNameLst>
                                      </p:cBhvr>
                                      <p:to>
                                        <p:strVal val="hidden"/>
                                      </p:to>
                                    </p:set>
                                  </p:childTnLst>
                                </p:cTn>
                              </p:par>
                            </p:childTnLst>
                          </p:cTn>
                        </p:par>
                        <p:par>
                          <p:cTn id="13" fill="hold">
                            <p:stCondLst>
                              <p:cond delay="250"/>
                            </p:stCondLst>
                            <p:childTnLst>
                              <p:par>
                                <p:cTn id="14" presetID="22" presetClass="entr" presetSubtype="8" fill="hold" grpId="0" nodeType="after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10" fill="hold" grpId="1" nodeType="clickEffect">
                                  <p:stCondLst>
                                    <p:cond delay="0"/>
                                  </p:stCondLst>
                                  <p:childTnLst>
                                    <p:animEffect transition="out" filter="randombar(horizontal)">
                                      <p:cBhvr>
                                        <p:cTn id="20" dur="250"/>
                                        <p:tgtEl>
                                          <p:spTgt spid="7"/>
                                        </p:tgtEl>
                                      </p:cBhvr>
                                    </p:animEffect>
                                    <p:set>
                                      <p:cBhvr>
                                        <p:cTn id="21" dur="1" fill="hold">
                                          <p:stCondLst>
                                            <p:cond delay="249"/>
                                          </p:stCondLst>
                                        </p:cTn>
                                        <p:tgtEl>
                                          <p:spTgt spid="7"/>
                                        </p:tgtEl>
                                        <p:attrNameLst>
                                          <p:attrName>style.visibility</p:attrName>
                                        </p:attrNameLst>
                                      </p:cBhvr>
                                      <p:to>
                                        <p:strVal val="hidden"/>
                                      </p:to>
                                    </p:set>
                                  </p:childTnLst>
                                </p:cTn>
                              </p:par>
                            </p:childTnLst>
                          </p:cTn>
                        </p:par>
                        <p:par>
                          <p:cTn id="22" fill="hold">
                            <p:stCondLst>
                              <p:cond delay="25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grpId="1" nodeType="clickEffect">
                                  <p:stCondLst>
                                    <p:cond delay="0"/>
                                  </p:stCondLst>
                                  <p:childTnLst>
                                    <p:animEffect transition="out" filter="randombar(horizontal)">
                                      <p:cBhvr>
                                        <p:cTn id="29" dur="250"/>
                                        <p:tgtEl>
                                          <p:spTgt spid="9"/>
                                        </p:tgtEl>
                                      </p:cBhvr>
                                    </p:animEffect>
                                    <p:set>
                                      <p:cBhvr>
                                        <p:cTn id="30" dur="1" fill="hold">
                                          <p:stCondLst>
                                            <p:cond delay="249"/>
                                          </p:stCondLst>
                                        </p:cTn>
                                        <p:tgtEl>
                                          <p:spTgt spid="9"/>
                                        </p:tgtEl>
                                        <p:attrNameLst>
                                          <p:attrName>style.visibility</p:attrName>
                                        </p:attrNameLst>
                                      </p:cBhvr>
                                      <p:to>
                                        <p:strVal val="hidden"/>
                                      </p:to>
                                    </p:set>
                                  </p:childTnLst>
                                </p:cTn>
                              </p:par>
                            </p:childTnLst>
                          </p:cTn>
                        </p:par>
                        <p:par>
                          <p:cTn id="31" fill="hold">
                            <p:stCondLst>
                              <p:cond delay="250"/>
                            </p:stCondLst>
                            <p:childTnLst>
                              <p:par>
                                <p:cTn id="32" presetID="22" presetClass="entr" presetSubtype="8" fill="hold" grpId="0" nodeType="after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xit" presetSubtype="10" fill="hold" grpId="1" nodeType="clickEffect">
                                  <p:stCondLst>
                                    <p:cond delay="0"/>
                                  </p:stCondLst>
                                  <p:childTnLst>
                                    <p:animEffect transition="out" filter="randombar(horizontal)">
                                      <p:cBhvr>
                                        <p:cTn id="38" dur="250"/>
                                        <p:tgtEl>
                                          <p:spTgt spid="8"/>
                                        </p:tgtEl>
                                      </p:cBhvr>
                                    </p:animEffect>
                                    <p:set>
                                      <p:cBhvr>
                                        <p:cTn id="39"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715963" indent="0">
              <a:spcBef>
                <a:spcPts val="1800"/>
              </a:spcBef>
              <a:buNone/>
            </a:pPr>
            <a:r>
              <a:rPr lang="fr-CH" sz="2400" b="1" i="1" dirty="0">
                <a:solidFill>
                  <a:schemeClr val="tx1">
                    <a:lumMod val="65000"/>
                    <a:lumOff val="35000"/>
                  </a:schemeClr>
                </a:solidFill>
                <a:latin typeface="Century" panose="02040604050505020304" pitchFamily="18" charset="0"/>
              </a:rPr>
              <a:t>E. AUTRES</a:t>
            </a:r>
          </a:p>
          <a:p>
            <a:pPr marL="715963" indent="0">
              <a:spcBef>
                <a:spcPts val="1800"/>
              </a:spcBef>
              <a:buNone/>
            </a:pPr>
            <a:r>
              <a:rPr lang="fr-CH" sz="1600" b="1" dirty="0">
                <a:latin typeface="Century" panose="02040604050505020304" pitchFamily="18" charset="0"/>
              </a:rPr>
              <a:t>Décision  du 10 octobre 1988 sur la procédure de plainte</a:t>
            </a:r>
          </a:p>
          <a:p>
            <a:pPr marL="715963" indent="0">
              <a:spcBef>
                <a:spcPts val="1800"/>
              </a:spcBef>
              <a:buNone/>
            </a:pPr>
            <a:r>
              <a:rPr lang="it-IT" sz="1600" b="1" dirty="0">
                <a:latin typeface="Century" panose="02040604050505020304" pitchFamily="18" charset="0"/>
              </a:rPr>
              <a:t>Regolamento del 22 marzo 2012 relativo alla Fondazione latina Progetti pilota – Dipendenze</a:t>
            </a:r>
          </a:p>
          <a:p>
            <a:pPr marL="715963" indent="0" algn="just">
              <a:spcBef>
                <a:spcPts val="1800"/>
              </a:spcBef>
              <a:buNone/>
            </a:pPr>
            <a:r>
              <a:rPr lang="it-IT" sz="1600" b="1" dirty="0">
                <a:latin typeface="Century" panose="02040604050505020304" pitchFamily="18" charset="0"/>
              </a:rPr>
              <a:t>Raccomandazione del 31 ottobre 2013 relativa allo scambio di informazioni e la non opponibilità del segreto medico e/o d’ufficio in riferimento alla pericolosità di un detenuto e che possono avere un’ incidenza sulla sua valutazione o sulle condizioni di alleggerimento del regime di esecuzione</a:t>
            </a:r>
          </a:p>
          <a:p>
            <a:pPr marL="715963" indent="0" algn="just">
              <a:spcBef>
                <a:spcPts val="1800"/>
              </a:spcBef>
              <a:buNone/>
            </a:pPr>
            <a:endParaRPr lang="fr-CH" sz="1600" b="1" dirty="0">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34</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874317"/>
      </p:ext>
    </p:extLst>
  </p:cSld>
  <p:clrMapOvr>
    <a:masterClrMapping/>
  </p:clrMapOvr>
  <p:transition spd="slow">
    <p:comb/>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24744"/>
            <a:ext cx="8229600" cy="5040560"/>
          </a:xfrm>
        </p:spPr>
        <p:txBody>
          <a:bodyPr>
            <a:normAutofit fontScale="92500" lnSpcReduction="10000"/>
          </a:bodyPr>
          <a:lstStyle/>
          <a:p>
            <a:pPr marL="0" indent="0">
              <a:buNone/>
            </a:pPr>
            <a:r>
              <a:rPr lang="it-CH" sz="1800" b="1" i="1" dirty="0">
                <a:solidFill>
                  <a:schemeClr val="tx2">
                    <a:lumMod val="50000"/>
                  </a:schemeClr>
                </a:solidFill>
                <a:latin typeface="Century" panose="02040604050505020304" pitchFamily="18" charset="0"/>
              </a:rPr>
              <a:t>Autorizzazioni di uscita </a:t>
            </a:r>
          </a:p>
          <a:p>
            <a:pPr marL="0" indent="0">
              <a:buNone/>
            </a:pPr>
            <a:endParaRPr lang="it-CH" sz="1800" b="1" dirty="0">
              <a:solidFill>
                <a:schemeClr val="tx2">
                  <a:lumMod val="50000"/>
                </a:schemeClr>
              </a:solidFill>
              <a:latin typeface="Century" panose="02040604050505020304" pitchFamily="18" charset="0"/>
            </a:endParaRPr>
          </a:p>
          <a:p>
            <a:pPr marL="0" indent="0">
              <a:lnSpc>
                <a:spcPct val="120000"/>
              </a:lnSpc>
              <a:buNone/>
            </a:pPr>
            <a:r>
              <a:rPr lang="it-IT" sz="1800" b="1" dirty="0" smtClean="0">
                <a:solidFill>
                  <a:schemeClr val="tx2">
                    <a:lumMod val="50000"/>
                  </a:schemeClr>
                </a:solidFill>
                <a:latin typeface="Century" panose="02040604050505020304" pitchFamily="18" charset="0"/>
              </a:rPr>
              <a:t>Art</a:t>
            </a:r>
            <a:r>
              <a:rPr lang="it-IT" sz="1800" b="1" dirty="0">
                <a:solidFill>
                  <a:schemeClr val="tx2">
                    <a:lumMod val="50000"/>
                  </a:schemeClr>
                </a:solidFill>
                <a:latin typeface="Century" panose="02040604050505020304" pitchFamily="18" charset="0"/>
              </a:rPr>
              <a:t>. 10	Condizioni per l’ottenimento di un’autorizzazione di </a:t>
            </a:r>
            <a:r>
              <a:rPr lang="it-IT" sz="1800" b="1" dirty="0" smtClean="0">
                <a:solidFill>
                  <a:schemeClr val="tx2">
                    <a:lumMod val="50000"/>
                  </a:schemeClr>
                </a:solidFill>
                <a:latin typeface="Century" panose="02040604050505020304" pitchFamily="18" charset="0"/>
              </a:rPr>
              <a:t>uscita</a:t>
            </a:r>
          </a:p>
          <a:p>
            <a:pPr marL="0" indent="0">
              <a:lnSpc>
                <a:spcPct val="120000"/>
              </a:lnSpc>
              <a:buNone/>
            </a:pPr>
            <a:r>
              <a:rPr lang="it-IT" sz="1800" b="1" dirty="0" smtClean="0">
                <a:solidFill>
                  <a:schemeClr val="tx2">
                    <a:lumMod val="50000"/>
                  </a:schemeClr>
                </a:solidFill>
                <a:latin typeface="Century" panose="02040604050505020304" pitchFamily="18" charset="0"/>
              </a:rPr>
              <a:t>…</a:t>
            </a:r>
            <a:endParaRPr lang="it-IT" sz="1800" b="1" dirty="0">
              <a:solidFill>
                <a:schemeClr val="tx2">
                  <a:lumMod val="50000"/>
                </a:schemeClr>
              </a:solidFill>
              <a:latin typeface="Century" panose="02040604050505020304" pitchFamily="18" charset="0"/>
            </a:endParaRPr>
          </a:p>
          <a:p>
            <a:pPr algn="just">
              <a:lnSpc>
                <a:spcPct val="120000"/>
              </a:lnSpc>
              <a:spcBef>
                <a:spcPts val="600"/>
              </a:spcBef>
              <a:buFont typeface="Wingdings" panose="05000000000000000000" pitchFamily="2" charset="2"/>
              <a:buChar char="ü"/>
            </a:pPr>
            <a:r>
              <a:rPr lang="it-IT" sz="1800" b="1" dirty="0" smtClean="0">
                <a:solidFill>
                  <a:schemeClr val="tx2">
                    <a:lumMod val="50000"/>
                  </a:schemeClr>
                </a:solidFill>
                <a:latin typeface="Century" panose="02040604050505020304" pitchFamily="18" charset="0"/>
              </a:rPr>
              <a:t>un </a:t>
            </a:r>
            <a:r>
              <a:rPr lang="it-IT" sz="1800" b="1" dirty="0">
                <a:solidFill>
                  <a:schemeClr val="tx2">
                    <a:lumMod val="50000"/>
                  </a:schemeClr>
                </a:solidFill>
                <a:latin typeface="Century" panose="02040604050505020304" pitchFamily="18" charset="0"/>
              </a:rPr>
              <a:t>soggiorno di almeno </a:t>
            </a:r>
            <a:r>
              <a:rPr lang="it-IT" sz="1800" b="1" u="sng" dirty="0">
                <a:solidFill>
                  <a:schemeClr val="tx2">
                    <a:lumMod val="50000"/>
                  </a:schemeClr>
                </a:solidFill>
                <a:latin typeface="Century" panose="02040604050505020304" pitchFamily="18" charset="0"/>
              </a:rPr>
              <a:t>due mesi nello stesso stabilimento</a:t>
            </a:r>
            <a:r>
              <a:rPr lang="it-IT" sz="1800" b="1" dirty="0">
                <a:solidFill>
                  <a:schemeClr val="tx2">
                    <a:lumMod val="50000"/>
                  </a:schemeClr>
                </a:solidFill>
                <a:latin typeface="Century" panose="02040604050505020304" pitchFamily="18" charset="0"/>
              </a:rPr>
              <a:t>, a condizione che abbia scontato </a:t>
            </a:r>
            <a:r>
              <a:rPr lang="it-IT" sz="1800" b="1" u="sng" dirty="0">
                <a:solidFill>
                  <a:srgbClr val="2D12F2"/>
                </a:solidFill>
                <a:latin typeface="Century" panose="02040604050505020304" pitchFamily="18" charset="0"/>
              </a:rPr>
              <a:t>almeno un terzo della pena</a:t>
            </a:r>
          </a:p>
          <a:p>
            <a:pPr algn="just">
              <a:lnSpc>
                <a:spcPct val="120000"/>
              </a:lnSpc>
              <a:spcBef>
                <a:spcPts val="600"/>
              </a:spcBef>
              <a:buFont typeface="Wingdings" panose="05000000000000000000" pitchFamily="2" charset="2"/>
              <a:buChar char="ü"/>
            </a:pPr>
            <a:r>
              <a:rPr lang="it-IT" sz="1800" b="1" dirty="0">
                <a:solidFill>
                  <a:schemeClr val="tx2">
                    <a:lumMod val="50000"/>
                  </a:schemeClr>
                </a:solidFill>
                <a:latin typeface="Century" panose="02040604050505020304" pitchFamily="18" charset="0"/>
              </a:rPr>
              <a:t>l’uscita è compatibile con i bisogni di protezione della collettività</a:t>
            </a:r>
          </a:p>
          <a:p>
            <a:pPr algn="just">
              <a:lnSpc>
                <a:spcPct val="120000"/>
              </a:lnSpc>
              <a:spcBef>
                <a:spcPts val="600"/>
              </a:spcBef>
              <a:buFont typeface="Wingdings" panose="05000000000000000000" pitchFamily="2" charset="2"/>
              <a:buChar char="ü"/>
            </a:pPr>
            <a:r>
              <a:rPr lang="it-IT" sz="1800" b="1" dirty="0">
                <a:solidFill>
                  <a:schemeClr val="tx2">
                    <a:lumMod val="50000"/>
                  </a:schemeClr>
                </a:solidFill>
                <a:latin typeface="Century" panose="02040604050505020304" pitchFamily="18" charset="0"/>
              </a:rPr>
              <a:t>giustificare di aver partecipato attivamente agli obbiettivi di risocializzazione previsti nel piano d’esecuzione della sanzione penale e che questa domanda  rientra nel piano sopra indicato</a:t>
            </a:r>
          </a:p>
          <a:p>
            <a:pPr algn="just">
              <a:lnSpc>
                <a:spcPct val="120000"/>
              </a:lnSpc>
              <a:spcBef>
                <a:spcPts val="600"/>
              </a:spcBef>
              <a:buFont typeface="Wingdings" panose="05000000000000000000" pitchFamily="2" charset="2"/>
              <a:buChar char="ü"/>
            </a:pPr>
            <a:r>
              <a:rPr lang="it-IT" sz="1800" b="1" dirty="0">
                <a:solidFill>
                  <a:schemeClr val="tx2">
                    <a:lumMod val="50000"/>
                  </a:schemeClr>
                </a:solidFill>
                <a:latin typeface="Century" panose="02040604050505020304" pitchFamily="18" charset="0"/>
              </a:rPr>
              <a:t>disporre di una somma sufficiente, guadagnata con il suo lavoro, rispettivamente accreditata sul suo </a:t>
            </a:r>
            <a:r>
              <a:rPr lang="it-IT" sz="1800" b="1" dirty="0" smtClean="0">
                <a:solidFill>
                  <a:schemeClr val="tx2">
                    <a:lumMod val="50000"/>
                  </a:schemeClr>
                </a:solidFill>
                <a:latin typeface="Century" panose="02040604050505020304" pitchFamily="18" charset="0"/>
              </a:rPr>
              <a:t>conto</a:t>
            </a:r>
          </a:p>
          <a:p>
            <a:pPr marL="0" indent="0" algn="just">
              <a:lnSpc>
                <a:spcPct val="120000"/>
              </a:lnSpc>
              <a:spcBef>
                <a:spcPts val="600"/>
              </a:spcBef>
              <a:buNone/>
            </a:pPr>
            <a:r>
              <a:rPr lang="it-IT" sz="1800" b="1" baseline="30000" dirty="0">
                <a:solidFill>
                  <a:schemeClr val="tx2">
                    <a:lumMod val="50000"/>
                  </a:schemeClr>
                </a:solidFill>
                <a:latin typeface="Century" panose="02040604050505020304" pitchFamily="18" charset="0"/>
              </a:rPr>
              <a:t>5</a:t>
            </a:r>
            <a:r>
              <a:rPr lang="it-IT" sz="1800" b="1" dirty="0">
                <a:solidFill>
                  <a:schemeClr val="tx2">
                    <a:lumMod val="50000"/>
                  </a:schemeClr>
                </a:solidFill>
                <a:latin typeface="Century" panose="02040604050505020304" pitchFamily="18" charset="0"/>
              </a:rPr>
              <a:t> Inoltre, secondo le circostanze, le autorità competenti designate dal cantone possono esigere :</a:t>
            </a:r>
          </a:p>
          <a:p>
            <a:pPr marL="630238" indent="-266700" algn="just">
              <a:lnSpc>
                <a:spcPct val="120000"/>
              </a:lnSpc>
              <a:spcBef>
                <a:spcPts val="600"/>
              </a:spcBef>
              <a:buNone/>
            </a:pPr>
            <a:r>
              <a:rPr lang="it-IT" sz="1800" b="1" dirty="0" smtClean="0">
                <a:solidFill>
                  <a:schemeClr val="tx2">
                    <a:lumMod val="50000"/>
                  </a:schemeClr>
                </a:solidFill>
                <a:latin typeface="Century" panose="02040604050505020304" pitchFamily="18" charset="0"/>
              </a:rPr>
              <a:t>c</a:t>
            </a:r>
            <a:r>
              <a:rPr lang="it-IT" sz="1800" b="1" dirty="0">
                <a:solidFill>
                  <a:schemeClr val="tx2">
                    <a:lumMod val="50000"/>
                  </a:schemeClr>
                </a:solidFill>
                <a:latin typeface="Century" panose="02040604050505020304" pitchFamily="18" charset="0"/>
              </a:rPr>
              <a:t>)	la messa in pratica di </a:t>
            </a:r>
            <a:r>
              <a:rPr lang="it-IT" sz="1800" b="1" u="sng" dirty="0">
                <a:solidFill>
                  <a:schemeClr val="tx2">
                    <a:lumMod val="50000"/>
                  </a:schemeClr>
                </a:solidFill>
                <a:latin typeface="Century" panose="02040604050505020304" pitchFamily="18" charset="0"/>
              </a:rPr>
              <a:t>misure tecniche di sorveglianza </a:t>
            </a:r>
            <a:r>
              <a:rPr lang="it-IT" sz="1800" b="1" dirty="0">
                <a:solidFill>
                  <a:schemeClr val="tx2">
                    <a:lumMod val="50000"/>
                  </a:schemeClr>
                </a:solidFill>
                <a:latin typeface="Century" panose="02040604050505020304" pitchFamily="18" charset="0"/>
              </a:rPr>
              <a:t>supplementari.</a:t>
            </a:r>
          </a:p>
          <a:p>
            <a:pPr marL="0" indent="0" algn="just">
              <a:spcBef>
                <a:spcPts val="600"/>
              </a:spcBef>
              <a:buNone/>
            </a:pPr>
            <a:endParaRPr lang="it-CH" sz="18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35</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737665"/>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75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500"/>
                                        <p:tgtEl>
                                          <p:spTgt spid="3">
                                            <p:txEl>
                                              <p:pRg st="3" end="3"/>
                                            </p:txEl>
                                          </p:spTgt>
                                        </p:tgtEl>
                                      </p:cBhvr>
                                    </p:animEffect>
                                  </p:childTnLst>
                                </p:cTn>
                              </p:par>
                            </p:childTnLst>
                          </p:cTn>
                        </p:par>
                        <p:par>
                          <p:cTn id="12" fill="hold">
                            <p:stCondLst>
                              <p:cond delay="1750"/>
                            </p:stCondLst>
                            <p:childTnLst>
                              <p:par>
                                <p:cTn id="13" presetID="22" presetClass="entr" presetSubtype="8" fill="hold" nodeType="afterEffect">
                                  <p:stCondLst>
                                    <p:cond delay="75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par>
                          <p:cTn id="16" fill="hold">
                            <p:stCondLst>
                              <p:cond delay="3000"/>
                            </p:stCondLst>
                            <p:childTnLst>
                              <p:par>
                                <p:cTn id="17" presetID="22" presetClass="entr" presetSubtype="8" fill="hold" nodeType="afterEffect">
                                  <p:stCondLst>
                                    <p:cond delay="75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500"/>
                                        <p:tgtEl>
                                          <p:spTgt spid="3">
                                            <p:txEl>
                                              <p:pRg st="5" end="5"/>
                                            </p:txEl>
                                          </p:spTgt>
                                        </p:tgtEl>
                                      </p:cBhvr>
                                    </p:animEffect>
                                  </p:childTnLst>
                                </p:cTn>
                              </p:par>
                            </p:childTnLst>
                          </p:cTn>
                        </p:par>
                        <p:par>
                          <p:cTn id="20" fill="hold">
                            <p:stCondLst>
                              <p:cond delay="4250"/>
                            </p:stCondLst>
                            <p:childTnLst>
                              <p:par>
                                <p:cTn id="21" presetID="22" presetClass="entr" presetSubtype="8" fill="hold" nodeType="afterEffect">
                                  <p:stCondLst>
                                    <p:cond delay="75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500"/>
                                        <p:tgtEl>
                                          <p:spTgt spid="3">
                                            <p:txEl>
                                              <p:pRg st="6" end="6"/>
                                            </p:txEl>
                                          </p:spTgt>
                                        </p:tgtEl>
                                      </p:cBhvr>
                                    </p:animEffect>
                                  </p:childTnLst>
                                </p:cTn>
                              </p:par>
                            </p:childTnLst>
                          </p:cTn>
                        </p:par>
                        <p:par>
                          <p:cTn id="24" fill="hold">
                            <p:stCondLst>
                              <p:cond delay="5500"/>
                            </p:stCondLst>
                            <p:childTnLst>
                              <p:par>
                                <p:cTn id="25" presetID="22" presetClass="entr" presetSubtype="8" fill="hold" nodeType="afterEffect">
                                  <p:stCondLst>
                                    <p:cond delay="75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24744"/>
            <a:ext cx="8229600" cy="4525963"/>
          </a:xfrm>
        </p:spPr>
        <p:txBody>
          <a:bodyPr>
            <a:normAutofit/>
          </a:bodyPr>
          <a:lstStyle/>
          <a:p>
            <a:pPr marL="0" indent="0">
              <a:buNone/>
            </a:pPr>
            <a:r>
              <a:rPr lang="it-CH" sz="1800" b="1" i="1" dirty="0">
                <a:solidFill>
                  <a:schemeClr val="tx2">
                    <a:lumMod val="50000"/>
                  </a:schemeClr>
                </a:solidFill>
                <a:latin typeface="Century" panose="02040604050505020304" pitchFamily="18" charset="0"/>
              </a:rPr>
              <a:t>Autorizzazioni di uscita </a:t>
            </a:r>
          </a:p>
          <a:p>
            <a:pPr marL="0" indent="0">
              <a:buNone/>
            </a:pPr>
            <a:endParaRPr lang="it-CH" sz="1800" b="1" dirty="0">
              <a:solidFill>
                <a:schemeClr val="tx2">
                  <a:lumMod val="50000"/>
                </a:schemeClr>
              </a:solidFill>
              <a:latin typeface="Century" panose="02040604050505020304" pitchFamily="18" charset="0"/>
            </a:endParaRPr>
          </a:p>
          <a:p>
            <a:pPr marL="0" indent="0">
              <a:buNone/>
            </a:pPr>
            <a:endParaRPr lang="it-CH" sz="1800" b="1" dirty="0">
              <a:solidFill>
                <a:schemeClr val="tx2">
                  <a:lumMod val="50000"/>
                </a:schemeClr>
              </a:solidFill>
              <a:latin typeface="Century" panose="02040604050505020304" pitchFamily="18" charset="0"/>
            </a:endParaRPr>
          </a:p>
          <a:p>
            <a:pPr marL="0" indent="0">
              <a:buNone/>
            </a:pPr>
            <a:r>
              <a:rPr lang="it-IT" sz="1800" b="1" dirty="0">
                <a:solidFill>
                  <a:schemeClr val="tx2">
                    <a:lumMod val="50000"/>
                  </a:schemeClr>
                </a:solidFill>
                <a:latin typeface="Century" panose="02040604050505020304" pitchFamily="18" charset="0"/>
              </a:rPr>
              <a:t>Art. 11	Cadenza e durata delle autorizzazioni di uscita</a:t>
            </a:r>
          </a:p>
          <a:p>
            <a:pPr marL="0" indent="0">
              <a:buNone/>
            </a:pPr>
            <a:endParaRPr lang="it-CH" sz="1800" b="1" dirty="0">
              <a:solidFill>
                <a:schemeClr val="tx2">
                  <a:lumMod val="50000"/>
                </a:schemeClr>
              </a:solidFill>
              <a:latin typeface="Century" panose="02040604050505020304" pitchFamily="18" charset="0"/>
            </a:endParaRPr>
          </a:p>
          <a:p>
            <a:pPr>
              <a:buFont typeface="Wingdings" panose="05000000000000000000" pitchFamily="2" charset="2"/>
              <a:buChar char="q"/>
            </a:pPr>
            <a:r>
              <a:rPr lang="it-IT" sz="1800" b="1" dirty="0">
                <a:solidFill>
                  <a:schemeClr val="tx2">
                    <a:lumMod val="50000"/>
                  </a:schemeClr>
                </a:solidFill>
                <a:latin typeface="Century" panose="02040604050505020304" pitchFamily="18" charset="0"/>
              </a:rPr>
              <a:t>La persona detenuta può ottenere al massimo  un congedo ogni due mesi.</a:t>
            </a:r>
          </a:p>
          <a:p>
            <a:pPr marL="0" indent="0">
              <a:buNone/>
            </a:pPr>
            <a:endParaRPr lang="it-IT" sz="1800" b="1" dirty="0">
              <a:solidFill>
                <a:schemeClr val="tx2">
                  <a:lumMod val="50000"/>
                </a:schemeClr>
              </a:solidFill>
              <a:latin typeface="Century" panose="02040604050505020304" pitchFamily="18" charset="0"/>
            </a:endParaRPr>
          </a:p>
          <a:p>
            <a:pPr>
              <a:buFont typeface="Wingdings" panose="05000000000000000000" pitchFamily="2" charset="2"/>
              <a:buChar char="q"/>
            </a:pPr>
            <a:r>
              <a:rPr lang="it-IT" sz="1800" b="1" dirty="0">
                <a:solidFill>
                  <a:schemeClr val="tx2">
                    <a:lumMod val="50000"/>
                  </a:schemeClr>
                </a:solidFill>
                <a:latin typeface="Century" panose="02040604050505020304" pitchFamily="18" charset="0"/>
              </a:rPr>
              <a:t>La durata di un congedo è fissato secondo i parametri seguenti :</a:t>
            </a:r>
          </a:p>
          <a:p>
            <a:pPr marL="803275" indent="-360363">
              <a:buNone/>
            </a:pPr>
            <a:r>
              <a:rPr lang="it-IT" sz="1800" b="1" dirty="0">
                <a:solidFill>
                  <a:schemeClr val="tx2">
                    <a:lumMod val="50000"/>
                  </a:schemeClr>
                </a:solidFill>
                <a:latin typeface="Century" panose="02040604050505020304" pitchFamily="18" charset="0"/>
              </a:rPr>
              <a:t>a)	1° e 2° congedo, massimo 24 ore</a:t>
            </a:r>
          </a:p>
          <a:p>
            <a:pPr marL="803275" indent="-360363">
              <a:buNone/>
            </a:pPr>
            <a:r>
              <a:rPr lang="it-IT" sz="1800" b="1" dirty="0">
                <a:solidFill>
                  <a:schemeClr val="tx2">
                    <a:lumMod val="50000"/>
                  </a:schemeClr>
                </a:solidFill>
                <a:latin typeface="Century" panose="02040604050505020304" pitchFamily="18" charset="0"/>
              </a:rPr>
              <a:t>b)	3° e 4° congedo, massimo 36 ore</a:t>
            </a:r>
          </a:p>
          <a:p>
            <a:pPr marL="803275" indent="-360363">
              <a:buNone/>
            </a:pPr>
            <a:r>
              <a:rPr lang="it-IT" sz="1800" b="1" dirty="0">
                <a:solidFill>
                  <a:schemeClr val="tx2">
                    <a:lumMod val="50000"/>
                  </a:schemeClr>
                </a:solidFill>
                <a:latin typeface="Century" panose="02040604050505020304" pitchFamily="18" charset="0"/>
              </a:rPr>
              <a:t>c)	5° e 6° congedo, massimo 48 ore</a:t>
            </a:r>
          </a:p>
          <a:p>
            <a:pPr marL="803275" indent="-360363">
              <a:buNone/>
            </a:pPr>
            <a:r>
              <a:rPr lang="it-IT" sz="1800" b="1" dirty="0">
                <a:solidFill>
                  <a:schemeClr val="tx2">
                    <a:lumMod val="50000"/>
                  </a:schemeClr>
                </a:solidFill>
                <a:latin typeface="Century" panose="02040604050505020304" pitchFamily="18" charset="0"/>
              </a:rPr>
              <a:t>d)	a partire dal 7° congedo : massimo 54 ore</a:t>
            </a:r>
          </a:p>
          <a:p>
            <a:pPr marL="0" indent="0">
              <a:buNone/>
            </a:pPr>
            <a:endParaRPr lang="it-CH" sz="18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36</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92231"/>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24744"/>
            <a:ext cx="8229600" cy="4525963"/>
          </a:xfrm>
        </p:spPr>
        <p:txBody>
          <a:bodyPr>
            <a:normAutofit/>
          </a:bodyPr>
          <a:lstStyle/>
          <a:p>
            <a:pPr marL="0" indent="0">
              <a:buNone/>
            </a:pPr>
            <a:r>
              <a:rPr lang="it-CH" sz="1800" b="1" i="1" dirty="0">
                <a:solidFill>
                  <a:schemeClr val="tx2">
                    <a:lumMod val="50000"/>
                  </a:schemeClr>
                </a:solidFill>
                <a:latin typeface="Century" panose="02040604050505020304" pitchFamily="18" charset="0"/>
              </a:rPr>
              <a:t>Autorizzazioni di uscita </a:t>
            </a:r>
          </a:p>
          <a:p>
            <a:pPr marL="0" indent="0">
              <a:buNone/>
            </a:pPr>
            <a:endParaRPr lang="it-CH" sz="1800" b="1" dirty="0">
              <a:solidFill>
                <a:schemeClr val="tx2">
                  <a:lumMod val="50000"/>
                </a:schemeClr>
              </a:solidFill>
              <a:latin typeface="Century" panose="02040604050505020304" pitchFamily="18" charset="0"/>
            </a:endParaRPr>
          </a:p>
          <a:p>
            <a:pPr marL="0" indent="0">
              <a:buNone/>
            </a:pPr>
            <a:endParaRPr lang="it-CH" sz="1800" b="1" dirty="0">
              <a:solidFill>
                <a:schemeClr val="tx2">
                  <a:lumMod val="50000"/>
                </a:schemeClr>
              </a:solidFill>
              <a:latin typeface="Century" panose="02040604050505020304" pitchFamily="18" charset="0"/>
            </a:endParaRPr>
          </a:p>
          <a:p>
            <a:pPr marL="0" indent="0">
              <a:buNone/>
            </a:pPr>
            <a:r>
              <a:rPr lang="it-IT" sz="1800" b="1" dirty="0">
                <a:solidFill>
                  <a:schemeClr val="tx2">
                    <a:lumMod val="50000"/>
                  </a:schemeClr>
                </a:solidFill>
                <a:latin typeface="Century" panose="02040604050505020304" pitchFamily="18" charset="0"/>
              </a:rPr>
              <a:t>Art. 12	Congedi speciali per Natale</a:t>
            </a:r>
          </a:p>
          <a:p>
            <a:pPr marL="0" indent="0">
              <a:buNone/>
            </a:pPr>
            <a:endParaRPr lang="it-IT" sz="1800" b="1" dirty="0">
              <a:solidFill>
                <a:schemeClr val="tx2">
                  <a:lumMod val="50000"/>
                </a:schemeClr>
              </a:solidFill>
              <a:latin typeface="Century" panose="02040604050505020304" pitchFamily="18" charset="0"/>
            </a:endParaRPr>
          </a:p>
          <a:p>
            <a:pPr marL="0" indent="0" algn="just">
              <a:buNone/>
            </a:pPr>
            <a:r>
              <a:rPr lang="it-IT" sz="1800" b="1" baseline="30000" dirty="0">
                <a:solidFill>
                  <a:schemeClr val="tx2">
                    <a:lumMod val="50000"/>
                  </a:schemeClr>
                </a:solidFill>
                <a:latin typeface="Century" panose="02040604050505020304" pitchFamily="18" charset="0"/>
              </a:rPr>
              <a:t>1</a:t>
            </a:r>
            <a:r>
              <a:rPr lang="it-IT" sz="1800" b="1" dirty="0">
                <a:solidFill>
                  <a:schemeClr val="tx2">
                    <a:lumMod val="50000"/>
                  </a:schemeClr>
                </a:solidFill>
                <a:latin typeface="Century" panose="02040604050505020304" pitchFamily="18" charset="0"/>
              </a:rPr>
              <a:t> Può essere accordato un congedo, ammesso che le circostanze lo permettano, alle seguenti condizioni:</a:t>
            </a:r>
          </a:p>
          <a:p>
            <a:pPr marL="628650" indent="-268288" algn="just">
              <a:spcBef>
                <a:spcPts val="600"/>
              </a:spcBef>
              <a:buNone/>
              <a:tabLst>
                <a:tab pos="628650" algn="l"/>
              </a:tabLst>
            </a:pPr>
            <a:r>
              <a:rPr lang="it-IT" sz="1800" b="1" dirty="0">
                <a:solidFill>
                  <a:schemeClr val="tx2">
                    <a:lumMod val="50000"/>
                  </a:schemeClr>
                </a:solidFill>
                <a:latin typeface="Century" panose="02040604050505020304" pitchFamily="18" charset="0"/>
              </a:rPr>
              <a:t>a)	è già stato precedentemente accordato ed eseguito con successo un congedo;</a:t>
            </a:r>
          </a:p>
          <a:p>
            <a:pPr marL="628650" indent="-268288" algn="just">
              <a:spcBef>
                <a:spcPts val="600"/>
              </a:spcBef>
              <a:buNone/>
              <a:tabLst>
                <a:tab pos="628650" algn="l"/>
              </a:tabLst>
            </a:pPr>
            <a:r>
              <a:rPr lang="it-IT" sz="1800" b="1" dirty="0">
                <a:solidFill>
                  <a:schemeClr val="tx2">
                    <a:lumMod val="50000"/>
                  </a:schemeClr>
                </a:solidFill>
                <a:latin typeface="Century" panose="02040604050505020304" pitchFamily="18" charset="0"/>
              </a:rPr>
              <a:t>b)	non può essere accordato un congedo per la notte del 31 dicembre;</a:t>
            </a:r>
          </a:p>
          <a:p>
            <a:pPr marL="628650" indent="-268288" algn="just">
              <a:spcBef>
                <a:spcPts val="600"/>
              </a:spcBef>
              <a:buNone/>
              <a:tabLst>
                <a:tab pos="628650" algn="l"/>
              </a:tabLst>
            </a:pPr>
            <a:r>
              <a:rPr lang="it-IT" sz="1800" b="1" dirty="0">
                <a:solidFill>
                  <a:schemeClr val="tx2">
                    <a:lumMod val="50000"/>
                  </a:schemeClr>
                </a:solidFill>
                <a:latin typeface="Century" panose="02040604050505020304" pitchFamily="18" charset="0"/>
              </a:rPr>
              <a:t>c)	le altre condizioni relative alla concessione di congedi ordinari, sono date.</a:t>
            </a:r>
          </a:p>
          <a:p>
            <a:pPr marL="0" indent="0">
              <a:buNone/>
            </a:pPr>
            <a:endParaRPr lang="it-IT" sz="1800" b="1" dirty="0">
              <a:solidFill>
                <a:schemeClr val="tx2">
                  <a:lumMod val="50000"/>
                </a:schemeClr>
              </a:solidFill>
              <a:latin typeface="Century" panose="02040604050505020304" pitchFamily="18" charset="0"/>
            </a:endParaRPr>
          </a:p>
          <a:p>
            <a:pPr marL="0" indent="0">
              <a:buNone/>
            </a:pPr>
            <a:endParaRPr lang="it-CH" sz="18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37</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04740"/>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24744"/>
            <a:ext cx="8229600" cy="4525963"/>
          </a:xfrm>
        </p:spPr>
        <p:txBody>
          <a:bodyPr>
            <a:normAutofit/>
          </a:bodyPr>
          <a:lstStyle/>
          <a:p>
            <a:pPr marL="0" indent="0">
              <a:buNone/>
            </a:pPr>
            <a:r>
              <a:rPr lang="it-CH" sz="1800" b="1" i="1" dirty="0">
                <a:solidFill>
                  <a:schemeClr val="tx2">
                    <a:lumMod val="50000"/>
                  </a:schemeClr>
                </a:solidFill>
                <a:latin typeface="Century" panose="02040604050505020304" pitchFamily="18" charset="0"/>
              </a:rPr>
              <a:t>Autorizzazioni di uscita </a:t>
            </a:r>
          </a:p>
          <a:p>
            <a:pPr marL="0" indent="0">
              <a:buNone/>
            </a:pPr>
            <a:endParaRPr lang="it-CH" sz="1800" b="1" dirty="0">
              <a:solidFill>
                <a:schemeClr val="tx2">
                  <a:lumMod val="50000"/>
                </a:schemeClr>
              </a:solidFill>
              <a:latin typeface="Century" panose="02040604050505020304" pitchFamily="18" charset="0"/>
            </a:endParaRPr>
          </a:p>
          <a:p>
            <a:pPr marL="0" indent="0">
              <a:buNone/>
            </a:pPr>
            <a:endParaRPr lang="it-CH" sz="1800" b="1" dirty="0">
              <a:solidFill>
                <a:schemeClr val="tx2">
                  <a:lumMod val="50000"/>
                </a:schemeClr>
              </a:solidFill>
              <a:latin typeface="Century" panose="02040604050505020304" pitchFamily="18" charset="0"/>
            </a:endParaRPr>
          </a:p>
          <a:p>
            <a:pPr marL="0" indent="0">
              <a:buNone/>
            </a:pPr>
            <a:r>
              <a:rPr lang="it-IT" sz="1800" b="1" dirty="0">
                <a:solidFill>
                  <a:schemeClr val="tx2">
                    <a:lumMod val="50000"/>
                  </a:schemeClr>
                </a:solidFill>
                <a:latin typeface="Century" panose="02040604050505020304" pitchFamily="18" charset="0"/>
              </a:rPr>
              <a:t>Sezione 6 : Relazioni con dei delinquenti potenzialmente pericolosi</a:t>
            </a:r>
          </a:p>
          <a:p>
            <a:pPr marL="0" indent="0">
              <a:spcBef>
                <a:spcPts val="1200"/>
              </a:spcBef>
              <a:buNone/>
            </a:pPr>
            <a:r>
              <a:rPr lang="it-IT" sz="1800" b="1" dirty="0">
                <a:solidFill>
                  <a:schemeClr val="tx2">
                    <a:lumMod val="50000"/>
                  </a:schemeClr>
                </a:solidFill>
                <a:latin typeface="Century" panose="02040604050505020304" pitchFamily="18" charset="0"/>
              </a:rPr>
              <a:t>Art. 20 	Attenzione accresciuta</a:t>
            </a:r>
          </a:p>
          <a:p>
            <a:pPr marL="0" indent="0" algn="just">
              <a:spcBef>
                <a:spcPts val="1200"/>
              </a:spcBef>
              <a:buNone/>
            </a:pPr>
            <a:r>
              <a:rPr lang="it-IT" sz="1800" b="1" baseline="30000" dirty="0">
                <a:solidFill>
                  <a:schemeClr val="tx2">
                    <a:lumMod val="50000"/>
                  </a:schemeClr>
                </a:solidFill>
                <a:latin typeface="Century" panose="02040604050505020304" pitchFamily="18" charset="0"/>
              </a:rPr>
              <a:t>1</a:t>
            </a:r>
            <a:r>
              <a:rPr lang="it-IT" sz="1800" b="1" dirty="0">
                <a:solidFill>
                  <a:schemeClr val="tx2">
                    <a:lumMod val="50000"/>
                  </a:schemeClr>
                </a:solidFill>
                <a:latin typeface="Century" panose="02040604050505020304" pitchFamily="18" charset="0"/>
              </a:rPr>
              <a:t> Nel caso di persone che sono state condannate per un’infrazione di cui alla lista dell’art. 64 cpv.1 CP, l’autorità di collocamento deve, in queste situazioni, esaminare più nel dettaglio la pericolosità in collaborazione con la commissione specializzata. Ella può anche chiedere una nuova perizia.</a:t>
            </a:r>
          </a:p>
          <a:p>
            <a:pPr marL="0" indent="0">
              <a:buNone/>
            </a:pPr>
            <a:endParaRPr lang="it-IT" sz="1800" b="1" dirty="0">
              <a:solidFill>
                <a:schemeClr val="tx2">
                  <a:lumMod val="50000"/>
                </a:schemeClr>
              </a:solidFill>
              <a:latin typeface="Century" panose="02040604050505020304" pitchFamily="18" charset="0"/>
            </a:endParaRPr>
          </a:p>
          <a:p>
            <a:pPr marL="0" indent="0">
              <a:buNone/>
            </a:pPr>
            <a:endParaRPr lang="it-CH" sz="18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38</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844899"/>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24744"/>
            <a:ext cx="8229600" cy="4525963"/>
          </a:xfrm>
        </p:spPr>
        <p:txBody>
          <a:bodyPr>
            <a:normAutofit fontScale="85000" lnSpcReduction="10000"/>
          </a:bodyPr>
          <a:lstStyle/>
          <a:p>
            <a:pPr marL="0" indent="0">
              <a:buNone/>
            </a:pPr>
            <a:r>
              <a:rPr lang="it-CH" sz="1800" b="1" i="1" dirty="0">
                <a:solidFill>
                  <a:schemeClr val="tx2">
                    <a:lumMod val="50000"/>
                  </a:schemeClr>
                </a:solidFill>
                <a:latin typeface="Century" panose="02040604050505020304" pitchFamily="18" charset="0"/>
              </a:rPr>
              <a:t>Autorizzazioni di uscita </a:t>
            </a:r>
          </a:p>
          <a:p>
            <a:pPr marL="0" indent="0">
              <a:buNone/>
            </a:pPr>
            <a:endParaRPr lang="it-CH" sz="1800" b="1" dirty="0">
              <a:solidFill>
                <a:schemeClr val="tx2">
                  <a:lumMod val="50000"/>
                </a:schemeClr>
              </a:solidFill>
              <a:latin typeface="Century" panose="02040604050505020304" pitchFamily="18" charset="0"/>
            </a:endParaRPr>
          </a:p>
          <a:p>
            <a:pPr marL="0" indent="0">
              <a:lnSpc>
                <a:spcPct val="120000"/>
              </a:lnSpc>
              <a:buNone/>
            </a:pPr>
            <a:r>
              <a:rPr lang="it-IT" sz="1800" b="1" dirty="0">
                <a:solidFill>
                  <a:schemeClr val="tx2">
                    <a:lumMod val="50000"/>
                  </a:schemeClr>
                </a:solidFill>
                <a:latin typeface="Century" panose="02040604050505020304" pitchFamily="18" charset="0"/>
              </a:rPr>
              <a:t>Art. 21 	Alleggerimenti nell’esecuzione</a:t>
            </a:r>
          </a:p>
          <a:p>
            <a:pPr marL="0" indent="0" algn="just">
              <a:lnSpc>
                <a:spcPct val="120000"/>
              </a:lnSpc>
              <a:spcBef>
                <a:spcPts val="1200"/>
              </a:spcBef>
              <a:buNone/>
            </a:pPr>
            <a:r>
              <a:rPr lang="it-IT" sz="1800" b="1" baseline="30000" dirty="0">
                <a:solidFill>
                  <a:schemeClr val="tx2">
                    <a:lumMod val="50000"/>
                  </a:schemeClr>
                </a:solidFill>
                <a:latin typeface="Century" panose="02040604050505020304" pitchFamily="18" charset="0"/>
              </a:rPr>
              <a:t>1</a:t>
            </a:r>
            <a:r>
              <a:rPr lang="it-IT" sz="1800" b="1" dirty="0">
                <a:solidFill>
                  <a:schemeClr val="tx2">
                    <a:lumMod val="50000"/>
                  </a:schemeClr>
                </a:solidFill>
                <a:latin typeface="Century" panose="02040604050505020304" pitchFamily="18" charset="0"/>
              </a:rPr>
              <a:t> La decisione quanto all’opportunità di autorizzare un alleggerimento del regime di esecuzione, deve essere presa sulla base di un’analisi dei rischi concreti di fuga e di commissione di un nuovo reato, tenendo conto dello scopo e delle modalità concrete dell’alleggerimento prospettato, così come della situazione attuale della persona detenuta.</a:t>
            </a:r>
          </a:p>
          <a:p>
            <a:pPr marL="0" indent="0" algn="just">
              <a:lnSpc>
                <a:spcPct val="120000"/>
              </a:lnSpc>
              <a:spcBef>
                <a:spcPts val="600"/>
              </a:spcBef>
              <a:buNone/>
            </a:pPr>
            <a:r>
              <a:rPr lang="it-IT" sz="1800" b="1" baseline="30000" dirty="0">
                <a:solidFill>
                  <a:schemeClr val="tx2">
                    <a:lumMod val="50000"/>
                  </a:schemeClr>
                </a:solidFill>
                <a:latin typeface="Century" panose="02040604050505020304" pitchFamily="18" charset="0"/>
              </a:rPr>
              <a:t>2</a:t>
            </a:r>
            <a:r>
              <a:rPr lang="it-IT" sz="1800" b="1" dirty="0">
                <a:solidFill>
                  <a:schemeClr val="tx2">
                    <a:lumMod val="50000"/>
                  </a:schemeClr>
                </a:solidFill>
                <a:latin typeface="Century" panose="02040604050505020304" pitchFamily="18" charset="0"/>
              </a:rPr>
              <a:t> Degli alleggerimenti dell’esecuzione della pena possono essere concessi quando:</a:t>
            </a:r>
          </a:p>
          <a:p>
            <a:pPr marL="534988" indent="-266700" algn="just">
              <a:lnSpc>
                <a:spcPct val="120000"/>
              </a:lnSpc>
              <a:spcBef>
                <a:spcPts val="600"/>
              </a:spcBef>
              <a:buNone/>
            </a:pPr>
            <a:r>
              <a:rPr lang="it-IT" sz="1800" b="1" dirty="0">
                <a:solidFill>
                  <a:schemeClr val="tx2">
                    <a:lumMod val="50000"/>
                  </a:schemeClr>
                </a:solidFill>
                <a:latin typeface="Century" panose="02040604050505020304" pitchFamily="18" charset="0"/>
              </a:rPr>
              <a:t>a)	la  persona condannata non è (più) giudicata pericolosa per la collettività, o</a:t>
            </a:r>
          </a:p>
          <a:p>
            <a:pPr marL="534988" indent="-266700" algn="just">
              <a:lnSpc>
                <a:spcPct val="120000"/>
              </a:lnSpc>
              <a:spcBef>
                <a:spcPts val="600"/>
              </a:spcBef>
              <a:buNone/>
            </a:pPr>
            <a:r>
              <a:rPr lang="it-IT" sz="1800" b="1" dirty="0">
                <a:solidFill>
                  <a:schemeClr val="tx2">
                    <a:lumMod val="50000"/>
                  </a:schemeClr>
                </a:solidFill>
                <a:latin typeface="Century" panose="02040604050505020304" pitchFamily="18" charset="0"/>
              </a:rPr>
              <a:t>b)	terze persone possono essere sufficientemente protette da un  rischio residuo mediante delle misure di accompagnamento o condizioni; </a:t>
            </a:r>
            <a:r>
              <a:rPr lang="it-IT" sz="1800" b="1" dirty="0" smtClean="0">
                <a:solidFill>
                  <a:schemeClr val="tx2">
                    <a:lumMod val="50000"/>
                  </a:schemeClr>
                </a:solidFill>
                <a:latin typeface="Century" panose="02040604050505020304" pitchFamily="18" charset="0"/>
              </a:rPr>
              <a:t>o</a:t>
            </a:r>
            <a:endParaRPr lang="it-IT" sz="1800" b="1" dirty="0">
              <a:solidFill>
                <a:schemeClr val="tx2">
                  <a:lumMod val="50000"/>
                </a:schemeClr>
              </a:solidFill>
              <a:latin typeface="Century" panose="02040604050505020304" pitchFamily="18" charset="0"/>
            </a:endParaRPr>
          </a:p>
          <a:p>
            <a:pPr marL="534988" indent="-266700" algn="just">
              <a:lnSpc>
                <a:spcPct val="120000"/>
              </a:lnSpc>
              <a:spcBef>
                <a:spcPts val="600"/>
              </a:spcBef>
              <a:buNone/>
            </a:pPr>
            <a:r>
              <a:rPr lang="it-IT" sz="1800" b="1" dirty="0">
                <a:solidFill>
                  <a:schemeClr val="tx2">
                    <a:lumMod val="50000"/>
                  </a:schemeClr>
                </a:solidFill>
                <a:latin typeface="Century" panose="02040604050505020304" pitchFamily="18" charset="0"/>
              </a:rPr>
              <a:t>c)	la situazione rende necessaria degli alleggerimenti di esecuzione alfine di preparare un’imminente liberazione condizionale o definitiva.</a:t>
            </a:r>
          </a:p>
          <a:p>
            <a:pPr marL="0" indent="0" algn="just">
              <a:lnSpc>
                <a:spcPct val="120000"/>
              </a:lnSpc>
              <a:spcBef>
                <a:spcPts val="600"/>
              </a:spcBef>
              <a:buNone/>
            </a:pPr>
            <a:r>
              <a:rPr lang="it-IT" sz="1800" b="1" baseline="30000" dirty="0">
                <a:solidFill>
                  <a:schemeClr val="tx2">
                    <a:lumMod val="50000"/>
                  </a:schemeClr>
                </a:solidFill>
                <a:latin typeface="Century" panose="02040604050505020304" pitchFamily="18" charset="0"/>
              </a:rPr>
              <a:t>3</a:t>
            </a:r>
            <a:r>
              <a:rPr lang="it-IT" sz="1800" b="1" dirty="0">
                <a:solidFill>
                  <a:schemeClr val="tx2">
                    <a:lumMod val="50000"/>
                  </a:schemeClr>
                </a:solidFill>
                <a:latin typeface="Century" panose="02040604050505020304" pitchFamily="18" charset="0"/>
              </a:rPr>
              <a:t> L’autorità di collocamento stabilisce le regole di accompagnamento secondo il protocollo stabilito dalla Commissione concordataria.</a:t>
            </a:r>
          </a:p>
          <a:p>
            <a:pPr marL="0" indent="0">
              <a:buNone/>
            </a:pPr>
            <a:endParaRPr lang="it-IT" sz="1800" b="1" dirty="0">
              <a:solidFill>
                <a:schemeClr val="tx2">
                  <a:lumMod val="50000"/>
                </a:schemeClr>
              </a:solidFill>
              <a:latin typeface="Century" panose="02040604050505020304" pitchFamily="18" charset="0"/>
            </a:endParaRPr>
          </a:p>
          <a:p>
            <a:pPr marL="0" indent="0">
              <a:buNone/>
            </a:pPr>
            <a:endParaRPr lang="it-CH" sz="18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39</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231357"/>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435280" cy="4525963"/>
          </a:xfrm>
        </p:spPr>
        <p:txBody>
          <a:bodyPr/>
          <a:lstStyle/>
          <a:p>
            <a:pPr marL="0" indent="0" algn="ctr">
              <a:buNone/>
            </a:pPr>
            <a:endParaRPr lang="fr-CH" b="1" dirty="0">
              <a:solidFill>
                <a:schemeClr val="tx2">
                  <a:lumMod val="50000"/>
                </a:schemeClr>
              </a:solidFill>
              <a:latin typeface="Century" panose="02040604050505020304" pitchFamily="18" charset="0"/>
            </a:endParaRPr>
          </a:p>
          <a:p>
            <a:pPr marL="0" indent="0">
              <a:spcBef>
                <a:spcPts val="600"/>
              </a:spcBef>
              <a:buNone/>
            </a:pPr>
            <a:r>
              <a:rPr lang="it-IT" sz="2000" b="1" dirty="0">
                <a:solidFill>
                  <a:schemeClr val="tx2">
                    <a:lumMod val="50000"/>
                  </a:schemeClr>
                </a:solidFill>
                <a:latin typeface="Century" panose="02040604050505020304" pitchFamily="18" charset="0"/>
              </a:rPr>
              <a:t>Art. 377 CP</a:t>
            </a:r>
            <a:endParaRPr lang="it-IT" sz="2000" dirty="0">
              <a:solidFill>
                <a:schemeClr val="tx2">
                  <a:lumMod val="50000"/>
                </a:schemeClr>
              </a:solidFill>
              <a:latin typeface="Century" panose="02040604050505020304" pitchFamily="18" charset="0"/>
            </a:endParaRPr>
          </a:p>
          <a:p>
            <a:pPr marL="0" indent="0" algn="just">
              <a:spcBef>
                <a:spcPts val="600"/>
              </a:spcBef>
              <a:buNone/>
            </a:pPr>
            <a:r>
              <a:rPr lang="it-IT" sz="2000" b="1" baseline="30000" dirty="0">
                <a:solidFill>
                  <a:schemeClr val="tx2">
                    <a:lumMod val="50000"/>
                  </a:schemeClr>
                </a:solidFill>
                <a:latin typeface="Century" panose="02040604050505020304" pitchFamily="18" charset="0"/>
              </a:rPr>
              <a:t>1 </a:t>
            </a:r>
            <a:r>
              <a:rPr lang="it-IT" sz="2000" b="1" dirty="0">
                <a:solidFill>
                  <a:schemeClr val="tx2">
                    <a:lumMod val="50000"/>
                  </a:schemeClr>
                </a:solidFill>
                <a:latin typeface="Century" panose="02040604050505020304" pitchFamily="18" charset="0"/>
              </a:rPr>
              <a:t>I Cantoni istituiscono e gestiscono i penitenziari e i reparti di penitenziario per detenuti che scontano la pena in regime chiuso e aperto, nonché in semiprigionia e in lavoro esterno</a:t>
            </a:r>
            <a:r>
              <a:rPr lang="it-IT" sz="2400" b="1" dirty="0">
                <a:solidFill>
                  <a:schemeClr val="tx2">
                    <a:lumMod val="50000"/>
                  </a:schemeClr>
                </a:solidFill>
                <a:latin typeface="Century" panose="02040604050505020304" pitchFamily="18" charset="0"/>
              </a:rPr>
              <a:t>.</a:t>
            </a:r>
          </a:p>
          <a:p>
            <a:pPr marL="0" indent="0" algn="just">
              <a:spcBef>
                <a:spcPts val="600"/>
              </a:spcBef>
              <a:buNone/>
            </a:pPr>
            <a:endParaRPr lang="it-IT" sz="2400" b="1" dirty="0">
              <a:solidFill>
                <a:schemeClr val="tx2">
                  <a:lumMod val="50000"/>
                </a:schemeClr>
              </a:solidFill>
              <a:latin typeface="Century" panose="02040604050505020304" pitchFamily="18" charset="0"/>
            </a:endParaRPr>
          </a:p>
          <a:p>
            <a:pPr marL="0" indent="0" algn="just">
              <a:spcBef>
                <a:spcPts val="600"/>
              </a:spcBef>
              <a:buNone/>
            </a:pPr>
            <a:r>
              <a:rPr lang="fr-CH" sz="1800" i="1" baseline="30000" dirty="0">
                <a:solidFill>
                  <a:schemeClr val="tx2">
                    <a:lumMod val="50000"/>
                  </a:schemeClr>
                </a:solidFill>
                <a:latin typeface="Century" panose="02040604050505020304" pitchFamily="18" charset="0"/>
              </a:rPr>
              <a:t>1</a:t>
            </a:r>
            <a:r>
              <a:rPr lang="fr-CH" sz="1800" i="1" dirty="0">
                <a:solidFill>
                  <a:schemeClr val="tx2">
                    <a:lumMod val="50000"/>
                  </a:schemeClr>
                </a:solidFill>
                <a:latin typeface="Century" panose="02040604050505020304" pitchFamily="18" charset="0"/>
              </a:rPr>
              <a:t>Les cantons créent et exploitent les établissements et les sections d'établissements nécessaires à l'exécution des peines en milieu ouvert et en milieu fermé et à l'accueil des détenus en semi-détention ou travaillant à l'extérieur.</a:t>
            </a: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4</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26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229600" cy="4525963"/>
          </a:xfrm>
        </p:spPr>
        <p:txBody>
          <a:bodyPr>
            <a:normAutofit fontScale="92500" lnSpcReduction="10000"/>
          </a:bodyPr>
          <a:lstStyle/>
          <a:p>
            <a:pPr marL="0" indent="0">
              <a:buNone/>
            </a:pPr>
            <a:r>
              <a:rPr lang="it-CH" sz="1800" b="1" dirty="0">
                <a:solidFill>
                  <a:schemeClr val="tx2">
                    <a:lumMod val="50000"/>
                  </a:schemeClr>
                </a:solidFill>
                <a:latin typeface="Century" panose="02040604050505020304" pitchFamily="18" charset="0"/>
              </a:rPr>
              <a:t>Remunerazione dei detenuti</a:t>
            </a:r>
          </a:p>
          <a:p>
            <a:pPr marL="0" indent="0">
              <a:buNone/>
            </a:pPr>
            <a:endParaRPr lang="it-CH" sz="1800" b="1" dirty="0">
              <a:solidFill>
                <a:schemeClr val="tx2">
                  <a:lumMod val="50000"/>
                </a:schemeClr>
              </a:solidFill>
              <a:latin typeface="Century" panose="02040604050505020304" pitchFamily="18" charset="0"/>
            </a:endParaRPr>
          </a:p>
          <a:p>
            <a:pPr marL="0" indent="0">
              <a:buNone/>
            </a:pPr>
            <a:r>
              <a:rPr lang="it-CH" sz="1800" b="1" dirty="0">
                <a:solidFill>
                  <a:schemeClr val="tx2">
                    <a:lumMod val="50000"/>
                  </a:schemeClr>
                </a:solidFill>
                <a:latin typeface="Century" panose="02040604050505020304" pitchFamily="18" charset="0"/>
              </a:rPr>
              <a:t>Art. 5 </a:t>
            </a:r>
          </a:p>
          <a:p>
            <a:pPr marL="0" indent="0" algn="just">
              <a:buNone/>
            </a:pPr>
            <a:r>
              <a:rPr lang="it-IT" sz="1800" dirty="0">
                <a:solidFill>
                  <a:schemeClr val="tx2">
                    <a:lumMod val="50000"/>
                  </a:schemeClr>
                </a:solidFill>
                <a:latin typeface="Century" panose="02040604050505020304" pitchFamily="18" charset="0"/>
              </a:rPr>
              <a:t>L’importo massimo lordo è stato fissato a 33 franchi per giorno di lavoro effettuato. Da tale importo sono dedotti 8 franchi per giorno di lavoro, a titolo di compensazione parziale delle prestazioni fornite in natura (alloggio e pasti, inquadramento, ecc.).</a:t>
            </a:r>
          </a:p>
          <a:p>
            <a:pPr marL="0" indent="0" algn="just">
              <a:buNone/>
            </a:pPr>
            <a:endParaRPr lang="it-IT" sz="1800" dirty="0">
              <a:solidFill>
                <a:schemeClr val="tx2">
                  <a:lumMod val="50000"/>
                </a:schemeClr>
              </a:solidFill>
              <a:latin typeface="Century" panose="02040604050505020304" pitchFamily="18" charset="0"/>
            </a:endParaRPr>
          </a:p>
          <a:p>
            <a:pPr marL="0" indent="0" algn="just">
              <a:buNone/>
            </a:pPr>
            <a:r>
              <a:rPr lang="it-IT" sz="1800" b="1" dirty="0">
                <a:solidFill>
                  <a:schemeClr val="tx2">
                    <a:lumMod val="50000"/>
                  </a:schemeClr>
                </a:solidFill>
                <a:latin typeface="Century" panose="02040604050505020304" pitchFamily="18" charset="0"/>
              </a:rPr>
              <a:t>Art. 4</a:t>
            </a:r>
          </a:p>
          <a:p>
            <a:pPr marL="0" indent="0" algn="just">
              <a:buNone/>
            </a:pPr>
            <a:r>
              <a:rPr lang="it-IT" sz="1800" dirty="0">
                <a:solidFill>
                  <a:schemeClr val="tx2">
                    <a:lumMod val="50000"/>
                  </a:schemeClr>
                </a:solidFill>
                <a:latin typeface="Century" panose="02040604050505020304" pitchFamily="18" charset="0"/>
              </a:rPr>
              <a:t>La remunerazione o il congruo compenso non sono versati che in parte, rispettivamente la metà dell’ultimo importo fissato:</a:t>
            </a:r>
          </a:p>
          <a:p>
            <a:pPr indent="-160338" algn="just">
              <a:buFontTx/>
              <a:buChar char="-"/>
            </a:pPr>
            <a:r>
              <a:rPr lang="it-IT" sz="1800" dirty="0">
                <a:solidFill>
                  <a:schemeClr val="tx2">
                    <a:lumMod val="50000"/>
                  </a:schemeClr>
                </a:solidFill>
                <a:latin typeface="Century" panose="02040604050505020304" pitchFamily="18" charset="0"/>
              </a:rPr>
              <a:t>in caso di incapacità lavorativa totale o parziale, superiore ai 3 giorni, dovuta a malattia o incidente, attestata da un certificato medico, a patto che la persona in essere si trovi ancora in detenzione; </a:t>
            </a:r>
          </a:p>
          <a:p>
            <a:pPr indent="-160338" algn="just">
              <a:buFontTx/>
              <a:buChar char="-"/>
            </a:pPr>
            <a:r>
              <a:rPr lang="it-IT" sz="1800" dirty="0">
                <a:solidFill>
                  <a:schemeClr val="tx2">
                    <a:lumMod val="50000"/>
                  </a:schemeClr>
                </a:solidFill>
                <a:latin typeface="Century" panose="02040604050505020304" pitchFamily="18" charset="0"/>
              </a:rPr>
              <a:t>a causa dell’impossibilità da parte dello stabilimento di attribuire un’occupazione senza che la persona detenuta ne sia responsabile.</a:t>
            </a: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40</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3855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up)">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up)">
                                      <p:cBhvr>
                                        <p:cTn id="15" dur="500"/>
                                        <p:tgtEl>
                                          <p:spTgt spid="3">
                                            <p:txEl>
                                              <p:pRg st="5" end="5"/>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up)">
                                      <p:cBhvr>
                                        <p:cTn id="18" dur="500"/>
                                        <p:tgtEl>
                                          <p:spTgt spid="3">
                                            <p:txEl>
                                              <p:pRg st="6" end="6"/>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wipe(up)">
                                      <p:cBhvr>
                                        <p:cTn id="21" dur="500"/>
                                        <p:tgtEl>
                                          <p:spTgt spid="3">
                                            <p:txEl>
                                              <p:pRg st="7" end="7"/>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wipe(up)">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Stockage interne 3"/>
          <p:cNvSpPr/>
          <p:nvPr/>
        </p:nvSpPr>
        <p:spPr>
          <a:xfrm>
            <a:off x="2643174" y="1500174"/>
            <a:ext cx="2214578" cy="857256"/>
          </a:xfrm>
          <a:prstGeom prst="flowChartInternalStorag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prstClr val="white"/>
              </a:solidFill>
            </a:endParaRPr>
          </a:p>
        </p:txBody>
      </p:sp>
      <p:sp>
        <p:nvSpPr>
          <p:cNvPr id="5" name="Organigramme : Stockage interne 4"/>
          <p:cNvSpPr/>
          <p:nvPr/>
        </p:nvSpPr>
        <p:spPr>
          <a:xfrm>
            <a:off x="3286116" y="3214686"/>
            <a:ext cx="2214578" cy="857256"/>
          </a:xfrm>
          <a:prstGeom prst="flowChartInternalStorag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prstClr val="white"/>
              </a:solidFill>
            </a:endParaRPr>
          </a:p>
        </p:txBody>
      </p:sp>
      <p:sp>
        <p:nvSpPr>
          <p:cNvPr id="6" name="Organigramme : Stockage interne 5"/>
          <p:cNvSpPr/>
          <p:nvPr/>
        </p:nvSpPr>
        <p:spPr>
          <a:xfrm>
            <a:off x="2500298" y="5072074"/>
            <a:ext cx="2214578" cy="857256"/>
          </a:xfrm>
          <a:prstGeom prst="flowChartInternalStorage">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prstClr val="white"/>
              </a:solidFill>
            </a:endParaRPr>
          </a:p>
        </p:txBody>
      </p:sp>
      <p:sp>
        <p:nvSpPr>
          <p:cNvPr id="7" name="Ellipse 6"/>
          <p:cNvSpPr/>
          <p:nvPr/>
        </p:nvSpPr>
        <p:spPr>
          <a:xfrm>
            <a:off x="428596" y="2857496"/>
            <a:ext cx="1500198" cy="1643074"/>
          </a:xfrm>
          <a:prstGeom prst="ellipse">
            <a:avLst/>
          </a:prstGeom>
          <a:blipFill rotWithShape="0">
            <a:blip r:embed="rId3"/>
            <a:stretch>
              <a:fillRect/>
            </a:stretch>
          </a:blipFill>
          <a:scene3d>
            <a:camera prst="orthographicFront"/>
            <a:lightRig rig="threePt" dir="t"/>
          </a:scene3d>
          <a:sp3d>
            <a:bevelT w="139700" prst="cross"/>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cxnSp>
        <p:nvCxnSpPr>
          <p:cNvPr id="10" name="Connecteur droit avec flèche 9"/>
          <p:cNvCxnSpPr>
            <a:stCxn id="7" idx="5"/>
            <a:endCxn id="6" idx="1"/>
          </p:cNvCxnSpPr>
          <p:nvPr/>
        </p:nvCxnSpPr>
        <p:spPr>
          <a:xfrm rot="16200000" flipH="1">
            <a:off x="1484319" y="4484723"/>
            <a:ext cx="1240754" cy="791203"/>
          </a:xfrm>
          <a:prstGeom prst="straightConnector1">
            <a:avLst/>
          </a:prstGeom>
          <a:ln w="31750" cmpd="sng">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7" idx="6"/>
            <a:endCxn id="5" idx="1"/>
          </p:cNvCxnSpPr>
          <p:nvPr/>
        </p:nvCxnSpPr>
        <p:spPr>
          <a:xfrm flipV="1">
            <a:off x="1928794" y="3643314"/>
            <a:ext cx="1357322" cy="35719"/>
          </a:xfrm>
          <a:prstGeom prst="straightConnector1">
            <a:avLst/>
          </a:prstGeom>
          <a:ln w="31750" cmpd="sng">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5400000" flipH="1" flipV="1">
            <a:off x="1607323" y="1964521"/>
            <a:ext cx="1071570" cy="1000132"/>
          </a:xfrm>
          <a:prstGeom prst="straightConnector1">
            <a:avLst/>
          </a:prstGeom>
          <a:ln w="31750" cmpd="sng">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2928926" y="1643050"/>
            <a:ext cx="1928826" cy="646331"/>
          </a:xfrm>
          <a:prstGeom prst="rect">
            <a:avLst/>
          </a:prstGeom>
          <a:noFill/>
        </p:spPr>
        <p:txBody>
          <a:bodyPr wrap="square" rtlCol="0">
            <a:spAutoFit/>
          </a:bodyPr>
          <a:lstStyle/>
          <a:p>
            <a:pPr algn="ctr"/>
            <a:r>
              <a:rPr lang="fr-CH" dirty="0">
                <a:solidFill>
                  <a:prstClr val="black"/>
                </a:solidFill>
                <a:latin typeface="Cambria Math" pitchFamily="18" charset="0"/>
                <a:ea typeface="Cambria Math" pitchFamily="18" charset="0"/>
              </a:rPr>
              <a:t>Disponible</a:t>
            </a:r>
          </a:p>
          <a:p>
            <a:pPr algn="ctr"/>
            <a:r>
              <a:rPr lang="fr-CH" dirty="0">
                <a:solidFill>
                  <a:prstClr val="black"/>
                </a:solidFill>
                <a:latin typeface="Cambria Math" pitchFamily="18" charset="0"/>
                <a:ea typeface="Cambria Math" pitchFamily="18" charset="0"/>
              </a:rPr>
              <a:t>65%</a:t>
            </a:r>
          </a:p>
        </p:txBody>
      </p:sp>
      <p:sp>
        <p:nvSpPr>
          <p:cNvPr id="21" name="ZoneTexte 20"/>
          <p:cNvSpPr txBox="1"/>
          <p:nvPr/>
        </p:nvSpPr>
        <p:spPr>
          <a:xfrm>
            <a:off x="3571868" y="3357562"/>
            <a:ext cx="1928826" cy="646331"/>
          </a:xfrm>
          <a:prstGeom prst="rect">
            <a:avLst/>
          </a:prstGeom>
          <a:noFill/>
        </p:spPr>
        <p:txBody>
          <a:bodyPr wrap="square" rtlCol="0">
            <a:spAutoFit/>
          </a:bodyPr>
          <a:lstStyle/>
          <a:p>
            <a:pPr algn="ctr"/>
            <a:r>
              <a:rPr lang="fr-CH" dirty="0">
                <a:solidFill>
                  <a:prstClr val="black"/>
                </a:solidFill>
                <a:latin typeface="Cambria Math" pitchFamily="18" charset="0"/>
                <a:ea typeface="Cambria Math" pitchFamily="18" charset="0"/>
              </a:rPr>
              <a:t>Réservé</a:t>
            </a:r>
          </a:p>
          <a:p>
            <a:pPr algn="ctr"/>
            <a:r>
              <a:rPr lang="fr-CH" dirty="0">
                <a:solidFill>
                  <a:prstClr val="black"/>
                </a:solidFill>
                <a:latin typeface="Cambria Math" pitchFamily="18" charset="0"/>
                <a:ea typeface="Cambria Math" pitchFamily="18" charset="0"/>
              </a:rPr>
              <a:t>20%</a:t>
            </a:r>
          </a:p>
        </p:txBody>
      </p:sp>
      <p:sp>
        <p:nvSpPr>
          <p:cNvPr id="22" name="ZoneTexte 21"/>
          <p:cNvSpPr txBox="1"/>
          <p:nvPr/>
        </p:nvSpPr>
        <p:spPr>
          <a:xfrm>
            <a:off x="2786050" y="5214950"/>
            <a:ext cx="1928826" cy="646331"/>
          </a:xfrm>
          <a:prstGeom prst="rect">
            <a:avLst/>
          </a:prstGeom>
          <a:noFill/>
        </p:spPr>
        <p:txBody>
          <a:bodyPr wrap="square" rtlCol="0">
            <a:spAutoFit/>
          </a:bodyPr>
          <a:lstStyle/>
          <a:p>
            <a:pPr algn="ctr"/>
            <a:r>
              <a:rPr lang="fr-CH" dirty="0">
                <a:solidFill>
                  <a:prstClr val="black"/>
                </a:solidFill>
                <a:latin typeface="Cambria Math" pitchFamily="18" charset="0"/>
                <a:ea typeface="Cambria Math" pitchFamily="18" charset="0"/>
              </a:rPr>
              <a:t>Bloqué</a:t>
            </a:r>
          </a:p>
          <a:p>
            <a:pPr algn="ctr"/>
            <a:r>
              <a:rPr lang="fr-CH" dirty="0">
                <a:solidFill>
                  <a:prstClr val="black"/>
                </a:solidFill>
                <a:latin typeface="Cambria Math" pitchFamily="18" charset="0"/>
                <a:ea typeface="Cambria Math" pitchFamily="18" charset="0"/>
              </a:rPr>
              <a:t>15%</a:t>
            </a:r>
          </a:p>
        </p:txBody>
      </p:sp>
      <p:sp>
        <p:nvSpPr>
          <p:cNvPr id="23" name="Organigramme : Document 22"/>
          <p:cNvSpPr/>
          <p:nvPr/>
        </p:nvSpPr>
        <p:spPr>
          <a:xfrm>
            <a:off x="714348" y="285728"/>
            <a:ext cx="1571636" cy="178595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prstClr val="white"/>
              </a:solidFill>
            </a:endParaRPr>
          </a:p>
        </p:txBody>
      </p:sp>
      <p:sp>
        <p:nvSpPr>
          <p:cNvPr id="24" name="ZoneTexte 23"/>
          <p:cNvSpPr txBox="1"/>
          <p:nvPr/>
        </p:nvSpPr>
        <p:spPr>
          <a:xfrm>
            <a:off x="785786" y="500042"/>
            <a:ext cx="1451166" cy="1138773"/>
          </a:xfrm>
          <a:prstGeom prst="rect">
            <a:avLst/>
          </a:prstGeom>
          <a:noFill/>
        </p:spPr>
        <p:txBody>
          <a:bodyPr wrap="none" rtlCol="0">
            <a:spAutoFit/>
          </a:bodyPr>
          <a:lstStyle/>
          <a:p>
            <a:pPr algn="ctr"/>
            <a:r>
              <a:rPr lang="fr-CH" sz="2000" b="1" dirty="0">
                <a:solidFill>
                  <a:srgbClr val="C0504D">
                    <a:lumMod val="75000"/>
                  </a:srgbClr>
                </a:solidFill>
              </a:rPr>
              <a:t>PES</a:t>
            </a:r>
          </a:p>
          <a:p>
            <a:pPr algn="ctr"/>
            <a:r>
              <a:rPr lang="fr-CH" sz="1600" dirty="0">
                <a:solidFill>
                  <a:srgbClr val="9BBB59">
                    <a:lumMod val="50000"/>
                  </a:srgbClr>
                </a:solidFill>
              </a:rPr>
              <a:t>Indemnité LAVI</a:t>
            </a:r>
          </a:p>
          <a:p>
            <a:pPr algn="ctr"/>
            <a:endParaRPr lang="fr-CH" sz="1600" dirty="0">
              <a:solidFill>
                <a:srgbClr val="9BBB59">
                  <a:lumMod val="50000"/>
                </a:srgbClr>
              </a:solidFill>
            </a:endParaRPr>
          </a:p>
          <a:p>
            <a:pPr algn="ctr"/>
            <a:r>
              <a:rPr lang="fr-CH" sz="1600" dirty="0">
                <a:solidFill>
                  <a:srgbClr val="C00000"/>
                </a:solidFill>
              </a:rPr>
              <a:t>CHF 8’000.-</a:t>
            </a:r>
          </a:p>
        </p:txBody>
      </p:sp>
      <p:sp>
        <p:nvSpPr>
          <p:cNvPr id="25" name="Rectangle 24"/>
          <p:cNvSpPr/>
          <p:nvPr/>
        </p:nvSpPr>
        <p:spPr>
          <a:xfrm>
            <a:off x="4929190" y="3643314"/>
            <a:ext cx="1143008" cy="35719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a:solidFill>
                  <a:prstClr val="black">
                    <a:lumMod val="85000"/>
                    <a:lumOff val="15000"/>
                  </a:prstClr>
                </a:solidFill>
                <a:latin typeface="Cambria Math" pitchFamily="18" charset="0"/>
                <a:ea typeface="Cambria Math" pitchFamily="18" charset="0"/>
              </a:rPr>
              <a:t>LAVI  = ½ PES</a:t>
            </a:r>
          </a:p>
          <a:p>
            <a:pPr algn="ctr"/>
            <a:r>
              <a:rPr lang="fr-CH" sz="1200" dirty="0">
                <a:solidFill>
                  <a:prstClr val="black">
                    <a:lumMod val="85000"/>
                    <a:lumOff val="15000"/>
                  </a:prstClr>
                </a:solidFill>
                <a:latin typeface="Cambria Math" pitchFamily="18" charset="0"/>
                <a:ea typeface="Cambria Math" pitchFamily="18" charset="0"/>
              </a:rPr>
              <a:t>CHF 4’000.-</a:t>
            </a:r>
          </a:p>
        </p:txBody>
      </p:sp>
      <p:sp>
        <p:nvSpPr>
          <p:cNvPr id="27" name="Secteurs 26"/>
          <p:cNvSpPr/>
          <p:nvPr/>
        </p:nvSpPr>
        <p:spPr>
          <a:xfrm>
            <a:off x="6786578" y="2714620"/>
            <a:ext cx="1785950" cy="1643074"/>
          </a:xfrm>
          <a:prstGeom prst="pie">
            <a:avLst>
              <a:gd name="adj1" fmla="val 17691759"/>
              <a:gd name="adj2" fmla="val 1620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prstClr val="black"/>
              </a:solidFill>
            </a:endParaRPr>
          </a:p>
          <a:p>
            <a:r>
              <a:rPr lang="fr-CH" sz="1400" dirty="0">
                <a:solidFill>
                  <a:prstClr val="black"/>
                </a:solidFill>
                <a:latin typeface="Cambria Math" pitchFamily="18" charset="0"/>
                <a:ea typeface="Cambria Math" pitchFamily="18" charset="0"/>
              </a:rPr>
              <a:t>      </a:t>
            </a:r>
            <a:r>
              <a:rPr lang="fr-CH" sz="1200" b="1" dirty="0">
                <a:solidFill>
                  <a:srgbClr val="C00000"/>
                </a:solidFill>
                <a:latin typeface="Cambria Math" pitchFamily="18" charset="0"/>
                <a:ea typeface="Cambria Math" pitchFamily="18" charset="0"/>
              </a:rPr>
              <a:t>CHF 1’710.-</a:t>
            </a:r>
          </a:p>
        </p:txBody>
      </p:sp>
      <p:sp>
        <p:nvSpPr>
          <p:cNvPr id="28" name="Secteurs 27"/>
          <p:cNvSpPr/>
          <p:nvPr/>
        </p:nvSpPr>
        <p:spPr>
          <a:xfrm>
            <a:off x="6715140" y="4929198"/>
            <a:ext cx="1857388" cy="1571636"/>
          </a:xfrm>
          <a:prstGeom prst="pie">
            <a:avLst>
              <a:gd name="adj1" fmla="val 16208497"/>
              <a:gd name="adj2" fmla="val 16050828"/>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prstClr val="black"/>
              </a:solidFill>
            </a:endParaRPr>
          </a:p>
          <a:p>
            <a:r>
              <a:rPr lang="fr-CH" sz="1400" dirty="0">
                <a:solidFill>
                  <a:prstClr val="black"/>
                </a:solidFill>
                <a:latin typeface="Cambria Math" pitchFamily="18" charset="0"/>
                <a:ea typeface="Cambria Math" pitchFamily="18" charset="0"/>
              </a:rPr>
              <a:t>      </a:t>
            </a:r>
            <a:r>
              <a:rPr lang="fr-CH" sz="1200" b="1" dirty="0">
                <a:solidFill>
                  <a:srgbClr val="C00000"/>
                </a:solidFill>
                <a:latin typeface="Cambria Math" pitchFamily="18" charset="0"/>
                <a:ea typeface="Cambria Math" pitchFamily="18" charset="0"/>
              </a:rPr>
              <a:t>CHF 1’425.-</a:t>
            </a:r>
          </a:p>
        </p:txBody>
      </p:sp>
      <p:sp>
        <p:nvSpPr>
          <p:cNvPr id="29" name="Secteurs 28"/>
          <p:cNvSpPr/>
          <p:nvPr/>
        </p:nvSpPr>
        <p:spPr>
          <a:xfrm>
            <a:off x="6715140" y="1142984"/>
            <a:ext cx="1857388" cy="1500198"/>
          </a:xfrm>
          <a:prstGeom prst="pie">
            <a:avLst>
              <a:gd name="adj1" fmla="val 12680961"/>
              <a:gd name="adj2" fmla="val 1620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prstClr val="black"/>
              </a:solidFill>
            </a:endParaRPr>
          </a:p>
          <a:p>
            <a:r>
              <a:rPr lang="fr-CH" sz="1400" dirty="0">
                <a:solidFill>
                  <a:prstClr val="black"/>
                </a:solidFill>
                <a:latin typeface="Cambria Math" pitchFamily="18" charset="0"/>
                <a:ea typeface="Cambria Math" pitchFamily="18" charset="0"/>
              </a:rPr>
              <a:t>      </a:t>
            </a:r>
            <a:r>
              <a:rPr lang="fr-CH" sz="1200" b="1" dirty="0">
                <a:solidFill>
                  <a:srgbClr val="C00000"/>
                </a:solidFill>
                <a:latin typeface="Cambria Math" pitchFamily="18" charset="0"/>
                <a:ea typeface="Cambria Math" pitchFamily="18" charset="0"/>
              </a:rPr>
              <a:t>CHF 802.-</a:t>
            </a:r>
          </a:p>
        </p:txBody>
      </p:sp>
      <p:sp>
        <p:nvSpPr>
          <p:cNvPr id="30" name="Rectangle avec flèche vers le haut 29"/>
          <p:cNvSpPr/>
          <p:nvPr/>
        </p:nvSpPr>
        <p:spPr>
          <a:xfrm>
            <a:off x="3500430" y="2357430"/>
            <a:ext cx="1357322" cy="357190"/>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dirty="0">
                <a:solidFill>
                  <a:srgbClr val="9BBB59">
                    <a:lumMod val="50000"/>
                  </a:srgbClr>
                </a:solidFill>
                <a:latin typeface="Cambria Math" pitchFamily="18" charset="0"/>
                <a:ea typeface="Cambria Math" pitchFamily="18" charset="0"/>
              </a:rPr>
              <a:t>CHF 6’175.-</a:t>
            </a:r>
          </a:p>
        </p:txBody>
      </p:sp>
      <p:sp>
        <p:nvSpPr>
          <p:cNvPr id="31" name="Rectangle avec flèche vers le haut 30"/>
          <p:cNvSpPr/>
          <p:nvPr/>
        </p:nvSpPr>
        <p:spPr>
          <a:xfrm>
            <a:off x="4143372" y="4071942"/>
            <a:ext cx="1357322" cy="357190"/>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dirty="0">
                <a:solidFill>
                  <a:srgbClr val="9BBB59">
                    <a:lumMod val="50000"/>
                  </a:srgbClr>
                </a:solidFill>
                <a:latin typeface="Cambria Math" pitchFamily="18" charset="0"/>
                <a:ea typeface="Cambria Math" pitchFamily="18" charset="0"/>
              </a:rPr>
              <a:t>CHF 1’900.-</a:t>
            </a:r>
          </a:p>
        </p:txBody>
      </p:sp>
      <p:sp>
        <p:nvSpPr>
          <p:cNvPr id="32" name="Rectangle avec flèche vers le haut 31"/>
          <p:cNvSpPr/>
          <p:nvPr/>
        </p:nvSpPr>
        <p:spPr>
          <a:xfrm>
            <a:off x="3357554" y="5929330"/>
            <a:ext cx="1357322" cy="357190"/>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dirty="0">
                <a:solidFill>
                  <a:srgbClr val="9BBB59">
                    <a:lumMod val="50000"/>
                  </a:srgbClr>
                </a:solidFill>
                <a:latin typeface="Cambria Math" pitchFamily="18" charset="0"/>
                <a:ea typeface="Cambria Math" pitchFamily="18" charset="0"/>
              </a:rPr>
              <a:t>CHF  1’425.-</a:t>
            </a:r>
          </a:p>
        </p:txBody>
      </p:sp>
      <p:sp>
        <p:nvSpPr>
          <p:cNvPr id="33" name="Rectangle avec flèche vers le bas 32"/>
          <p:cNvSpPr/>
          <p:nvPr/>
        </p:nvSpPr>
        <p:spPr>
          <a:xfrm>
            <a:off x="357158" y="2357430"/>
            <a:ext cx="1428760" cy="500066"/>
          </a:xfrm>
          <a:prstGeom prst="down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dirty="0">
                <a:solidFill>
                  <a:srgbClr val="9BBB59">
                    <a:lumMod val="50000"/>
                  </a:srgbClr>
                </a:solidFill>
                <a:latin typeface="Cambria Math" pitchFamily="18" charset="0"/>
                <a:ea typeface="Cambria Math" pitchFamily="18" charset="0"/>
              </a:rPr>
              <a:t>CHF 9’500.-</a:t>
            </a:r>
          </a:p>
        </p:txBody>
      </p:sp>
      <p:sp>
        <p:nvSpPr>
          <p:cNvPr id="37" name="Flèche droite rayée 36"/>
          <p:cNvSpPr/>
          <p:nvPr/>
        </p:nvSpPr>
        <p:spPr>
          <a:xfrm>
            <a:off x="5143504" y="1714488"/>
            <a:ext cx="1643074" cy="357190"/>
          </a:xfrm>
          <a:prstGeom prst="stripedRightArrow">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dirty="0">
                <a:solidFill>
                  <a:srgbClr val="9BBB59">
                    <a:lumMod val="50000"/>
                  </a:srgbClr>
                </a:solidFill>
                <a:latin typeface="Cambria Math" pitchFamily="18" charset="0"/>
                <a:ea typeface="Cambria Math" pitchFamily="18" charset="0"/>
              </a:rPr>
              <a:t>Décompte sortie</a:t>
            </a:r>
          </a:p>
        </p:txBody>
      </p:sp>
      <p:sp>
        <p:nvSpPr>
          <p:cNvPr id="38" name="Flèche droite rayée 37"/>
          <p:cNvSpPr/>
          <p:nvPr/>
        </p:nvSpPr>
        <p:spPr>
          <a:xfrm>
            <a:off x="5572132" y="3143248"/>
            <a:ext cx="1643074" cy="357190"/>
          </a:xfrm>
          <a:prstGeom prst="stripedRightArrow">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dirty="0">
                <a:solidFill>
                  <a:srgbClr val="9BBB59">
                    <a:lumMod val="50000"/>
                  </a:srgbClr>
                </a:solidFill>
                <a:latin typeface="Cambria Math" pitchFamily="18" charset="0"/>
                <a:ea typeface="Cambria Math" pitchFamily="18" charset="0"/>
              </a:rPr>
              <a:t>Décompte sortie</a:t>
            </a:r>
          </a:p>
        </p:txBody>
      </p:sp>
      <p:sp>
        <p:nvSpPr>
          <p:cNvPr id="39" name="Flèche droite rayée 38"/>
          <p:cNvSpPr/>
          <p:nvPr/>
        </p:nvSpPr>
        <p:spPr>
          <a:xfrm>
            <a:off x="4929190" y="5500702"/>
            <a:ext cx="1643074" cy="357190"/>
          </a:xfrm>
          <a:prstGeom prst="stripedRightArrow">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dirty="0">
                <a:solidFill>
                  <a:srgbClr val="9BBB59">
                    <a:lumMod val="50000"/>
                  </a:srgbClr>
                </a:solidFill>
                <a:latin typeface="Cambria Math" pitchFamily="18" charset="0"/>
                <a:ea typeface="Cambria Math" pitchFamily="18" charset="0"/>
              </a:rPr>
              <a:t>Décompte sortie</a:t>
            </a:r>
          </a:p>
        </p:txBody>
      </p:sp>
      <p:cxnSp>
        <p:nvCxnSpPr>
          <p:cNvPr id="41" name="Connecteur droit avec flèche 40"/>
          <p:cNvCxnSpPr/>
          <p:nvPr/>
        </p:nvCxnSpPr>
        <p:spPr>
          <a:xfrm rot="10800000" flipV="1">
            <a:off x="5929322" y="3714752"/>
            <a:ext cx="1357322" cy="214314"/>
          </a:xfrm>
          <a:prstGeom prst="straightConnector1">
            <a:avLst/>
          </a:prstGeom>
          <a:ln w="25400" cap="sq"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785786" y="571480"/>
            <a:ext cx="1451166" cy="1138773"/>
          </a:xfrm>
          <a:prstGeom prst="rect">
            <a:avLst/>
          </a:prstGeom>
          <a:noFill/>
        </p:spPr>
        <p:txBody>
          <a:bodyPr wrap="none" rtlCol="0">
            <a:spAutoFit/>
          </a:bodyPr>
          <a:lstStyle/>
          <a:p>
            <a:pPr algn="ctr"/>
            <a:r>
              <a:rPr lang="fr-CH" sz="2000" b="1" dirty="0">
                <a:solidFill>
                  <a:srgbClr val="C0504D">
                    <a:lumMod val="75000"/>
                  </a:srgbClr>
                </a:solidFill>
              </a:rPr>
              <a:t>PES</a:t>
            </a:r>
          </a:p>
          <a:p>
            <a:pPr algn="ctr"/>
            <a:r>
              <a:rPr lang="fr-CH" sz="1600" dirty="0">
                <a:solidFill>
                  <a:srgbClr val="9BBB59">
                    <a:lumMod val="50000"/>
                  </a:srgbClr>
                </a:solidFill>
              </a:rPr>
              <a:t>Indemnité LAVI</a:t>
            </a:r>
          </a:p>
          <a:p>
            <a:pPr algn="ctr"/>
            <a:endParaRPr lang="fr-CH" sz="1600" dirty="0">
              <a:solidFill>
                <a:srgbClr val="9BBB59">
                  <a:lumMod val="50000"/>
                </a:srgbClr>
              </a:solidFill>
            </a:endParaRPr>
          </a:p>
          <a:p>
            <a:pPr algn="ctr"/>
            <a:r>
              <a:rPr lang="fr-CH" sz="1600" dirty="0">
                <a:solidFill>
                  <a:srgbClr val="C00000"/>
                </a:solidFill>
              </a:rPr>
              <a:t>CHF 2’000.-</a:t>
            </a:r>
          </a:p>
        </p:txBody>
      </p:sp>
      <p:sp>
        <p:nvSpPr>
          <p:cNvPr id="45" name="Rectangle 44"/>
          <p:cNvSpPr/>
          <p:nvPr/>
        </p:nvSpPr>
        <p:spPr>
          <a:xfrm>
            <a:off x="4929190" y="3643314"/>
            <a:ext cx="1143008" cy="35719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a:solidFill>
                  <a:prstClr val="black">
                    <a:lumMod val="85000"/>
                    <a:lumOff val="15000"/>
                  </a:prstClr>
                </a:solidFill>
                <a:latin typeface="Cambria Math" pitchFamily="18" charset="0"/>
                <a:ea typeface="Cambria Math" pitchFamily="18" charset="0"/>
              </a:rPr>
              <a:t>LAVI  = ½ PES</a:t>
            </a:r>
          </a:p>
          <a:p>
            <a:pPr algn="ctr"/>
            <a:r>
              <a:rPr lang="fr-CH" sz="1200" dirty="0">
                <a:solidFill>
                  <a:prstClr val="black">
                    <a:lumMod val="85000"/>
                    <a:lumOff val="15000"/>
                  </a:prstClr>
                </a:solidFill>
                <a:latin typeface="Cambria Math" pitchFamily="18" charset="0"/>
                <a:ea typeface="Cambria Math" pitchFamily="18" charset="0"/>
              </a:rPr>
              <a:t>CHF 1’000.-</a:t>
            </a:r>
          </a:p>
        </p:txBody>
      </p:sp>
      <p:sp>
        <p:nvSpPr>
          <p:cNvPr id="46" name="Secteurs 45"/>
          <p:cNvSpPr/>
          <p:nvPr/>
        </p:nvSpPr>
        <p:spPr>
          <a:xfrm>
            <a:off x="6938978" y="2867020"/>
            <a:ext cx="1785950" cy="1643074"/>
          </a:xfrm>
          <a:prstGeom prst="pie">
            <a:avLst>
              <a:gd name="adj1" fmla="val 17691759"/>
              <a:gd name="adj2" fmla="val 1620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prstClr val="black"/>
              </a:solidFill>
            </a:endParaRPr>
          </a:p>
          <a:p>
            <a:r>
              <a:rPr lang="fr-CH" sz="1400" dirty="0">
                <a:solidFill>
                  <a:prstClr val="black"/>
                </a:solidFill>
                <a:latin typeface="Cambria Math" pitchFamily="18" charset="0"/>
                <a:ea typeface="Cambria Math" pitchFamily="18" charset="0"/>
              </a:rPr>
              <a:t>      </a:t>
            </a:r>
            <a:r>
              <a:rPr lang="fr-CH" sz="1200" b="1" dirty="0">
                <a:solidFill>
                  <a:srgbClr val="C00000"/>
                </a:solidFill>
                <a:latin typeface="Cambria Math" pitchFamily="18" charset="0"/>
                <a:ea typeface="Cambria Math" pitchFamily="18" charset="0"/>
              </a:rPr>
              <a:t>CHF 1’710.-</a:t>
            </a:r>
          </a:p>
        </p:txBody>
      </p:sp>
      <p:sp>
        <p:nvSpPr>
          <p:cNvPr id="47" name="Rectangle 46"/>
          <p:cNvSpPr/>
          <p:nvPr/>
        </p:nvSpPr>
        <p:spPr>
          <a:xfrm>
            <a:off x="7358082" y="3929066"/>
            <a:ext cx="1000132"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a:solidFill>
                  <a:prstClr val="white"/>
                </a:solidFill>
                <a:latin typeface="Cambria Math" pitchFamily="18" charset="0"/>
                <a:ea typeface="Cambria Math" pitchFamily="18" charset="0"/>
              </a:rPr>
              <a:t>CHF 1’000.-</a:t>
            </a:r>
          </a:p>
        </p:txBody>
      </p:sp>
      <p:sp>
        <p:nvSpPr>
          <p:cNvPr id="48" name="Secteurs 47"/>
          <p:cNvSpPr/>
          <p:nvPr/>
        </p:nvSpPr>
        <p:spPr>
          <a:xfrm>
            <a:off x="7215206" y="3071810"/>
            <a:ext cx="1785950" cy="1643074"/>
          </a:xfrm>
          <a:prstGeom prst="pie">
            <a:avLst>
              <a:gd name="adj1" fmla="val 11035536"/>
              <a:gd name="adj2" fmla="val 1620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prstClr val="black"/>
              </a:solidFill>
            </a:endParaRPr>
          </a:p>
          <a:p>
            <a:r>
              <a:rPr lang="fr-CH" sz="1400" dirty="0">
                <a:solidFill>
                  <a:prstClr val="black"/>
                </a:solidFill>
                <a:latin typeface="Cambria Math" pitchFamily="18" charset="0"/>
                <a:ea typeface="Cambria Math" pitchFamily="18" charset="0"/>
              </a:rPr>
              <a:t>      </a:t>
            </a:r>
            <a:r>
              <a:rPr lang="fr-CH" sz="1200" b="1" dirty="0">
                <a:solidFill>
                  <a:srgbClr val="C00000"/>
                </a:solidFill>
                <a:latin typeface="Cambria Math" pitchFamily="18" charset="0"/>
                <a:ea typeface="Cambria Math" pitchFamily="18" charset="0"/>
              </a:rPr>
              <a:t>CHF 710.-</a:t>
            </a:r>
          </a:p>
        </p:txBody>
      </p:sp>
      <p:pic>
        <p:nvPicPr>
          <p:cNvPr id="1027" name="Picture 3"/>
          <p:cNvPicPr>
            <a:picLocks noChangeAspect="1" noChangeArrowheads="1"/>
          </p:cNvPicPr>
          <p:nvPr/>
        </p:nvPicPr>
        <p:blipFill>
          <a:blip r:embed="rId4"/>
          <a:srcRect/>
          <a:stretch>
            <a:fillRect/>
          </a:stretch>
        </p:blipFill>
        <p:spPr bwMode="auto">
          <a:xfrm>
            <a:off x="357158" y="5072074"/>
            <a:ext cx="1388520" cy="1041390"/>
          </a:xfrm>
          <a:prstGeom prst="rect">
            <a:avLst/>
          </a:prstGeom>
          <a:noFill/>
          <a:ln w="9525">
            <a:noFill/>
            <a:miter lim="800000"/>
            <a:headEnd/>
            <a:tailEnd/>
          </a:ln>
          <a:effectLst/>
        </p:spPr>
      </p:pic>
      <p:sp>
        <p:nvSpPr>
          <p:cNvPr id="34" name="ZoneTexte 33"/>
          <p:cNvSpPr txBox="1"/>
          <p:nvPr/>
        </p:nvSpPr>
        <p:spPr>
          <a:xfrm>
            <a:off x="571472" y="6072206"/>
            <a:ext cx="1000132" cy="276999"/>
          </a:xfrm>
          <a:prstGeom prst="rect">
            <a:avLst/>
          </a:prstGeom>
          <a:noFill/>
        </p:spPr>
        <p:txBody>
          <a:bodyPr wrap="square" rtlCol="0">
            <a:spAutoFit/>
          </a:bodyPr>
          <a:lstStyle/>
          <a:p>
            <a:r>
              <a:rPr lang="fr-CH" sz="1200" b="1" dirty="0">
                <a:solidFill>
                  <a:srgbClr val="FF0000"/>
                </a:solidFill>
                <a:latin typeface="Cambria Math" pitchFamily="18" charset="0"/>
                <a:ea typeface="Cambria Math" pitchFamily="18" charset="0"/>
              </a:rPr>
              <a:t>CHF 2’227.-</a:t>
            </a:r>
          </a:p>
        </p:txBody>
      </p:sp>
      <p:sp>
        <p:nvSpPr>
          <p:cNvPr id="36" name="ZoneTexte 35"/>
          <p:cNvSpPr txBox="1"/>
          <p:nvPr/>
        </p:nvSpPr>
        <p:spPr>
          <a:xfrm>
            <a:off x="571472" y="6286520"/>
            <a:ext cx="1000132" cy="276999"/>
          </a:xfrm>
          <a:prstGeom prst="rect">
            <a:avLst/>
          </a:prstGeom>
          <a:noFill/>
        </p:spPr>
        <p:txBody>
          <a:bodyPr wrap="square" rtlCol="0">
            <a:spAutoFit/>
          </a:bodyPr>
          <a:lstStyle/>
          <a:p>
            <a:r>
              <a:rPr lang="fr-CH" sz="1200" b="1" dirty="0">
                <a:solidFill>
                  <a:srgbClr val="FF0000"/>
                </a:solidFill>
                <a:latin typeface="Cambria Math" pitchFamily="18" charset="0"/>
                <a:ea typeface="Cambria Math" pitchFamily="18" charset="0"/>
              </a:rPr>
              <a:t>CHF 2’937.-</a:t>
            </a:r>
          </a:p>
        </p:txBody>
      </p:sp>
      <p:sp>
        <p:nvSpPr>
          <p:cNvPr id="2" name="ZoneTexte 1"/>
          <p:cNvSpPr txBox="1"/>
          <p:nvPr/>
        </p:nvSpPr>
        <p:spPr>
          <a:xfrm>
            <a:off x="2786050" y="188640"/>
            <a:ext cx="4152928" cy="369332"/>
          </a:xfrm>
          <a:prstGeom prst="rect">
            <a:avLst/>
          </a:prstGeom>
          <a:noFill/>
        </p:spPr>
        <p:txBody>
          <a:bodyPr wrap="square" rtlCol="0">
            <a:spAutoFit/>
          </a:bodyPr>
          <a:lstStyle/>
          <a:p>
            <a:r>
              <a:rPr lang="fr-CH" dirty="0">
                <a:solidFill>
                  <a:prstClr val="black"/>
                </a:solidFill>
                <a:effectLst>
                  <a:outerShdw blurRad="38100" dist="38100" dir="2700000" algn="tl">
                    <a:srgbClr val="000000">
                      <a:alpha val="43137"/>
                    </a:srgbClr>
                  </a:outerShdw>
                </a:effectLst>
                <a:latin typeface="Cambria Math" pitchFamily="18" charset="0"/>
                <a:ea typeface="Cambria Math" pitchFamily="18" charset="0"/>
              </a:rPr>
              <a:t>Utilisation de la rémunération du détenu</a:t>
            </a:r>
          </a:p>
        </p:txBody>
      </p:sp>
    </p:spTree>
    <p:extLst>
      <p:ext uri="{BB962C8B-B14F-4D97-AF65-F5344CB8AC3E}">
        <p14:creationId xmlns:p14="http://schemas.microsoft.com/office/powerpoint/2010/main" val="60802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checkerboard(across)">
                                      <p:cBhvr>
                                        <p:cTn id="11" dur="500"/>
                                        <p:tgtEl>
                                          <p:spTgt spid="17"/>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amond(in)">
                                      <p:cBhvr>
                                        <p:cTn id="17" dur="1000"/>
                                        <p:tgtEl>
                                          <p:spTgt spid="20"/>
                                        </p:tgtEl>
                                      </p:cBhvr>
                                    </p:animEffect>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amond(in)">
                                      <p:cBhvr>
                                        <p:cTn id="27" dur="1000"/>
                                        <p:tgtEl>
                                          <p:spTgt spid="21"/>
                                        </p:tgtEl>
                                      </p:cBhvr>
                                    </p:animEffect>
                                  </p:childTnLst>
                                </p:cTn>
                              </p:par>
                            </p:childTnLst>
                          </p:cTn>
                        </p:par>
                        <p:par>
                          <p:cTn id="28" fill="hold">
                            <p:stCondLst>
                              <p:cond delay="2500"/>
                            </p:stCondLst>
                            <p:childTnLst>
                              <p:par>
                                <p:cTn id="29" presetID="2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edge">
                                      <p:cBhvr>
                                        <p:cTn id="31" dur="500"/>
                                        <p:tgtEl>
                                          <p:spTgt spid="1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amond(in)">
                                      <p:cBhvr>
                                        <p:cTn id="37" dur="1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slide(fromBottom)">
                                      <p:cBhvr>
                                        <p:cTn id="42" dur="500"/>
                                        <p:tgtEl>
                                          <p:spTgt spid="23"/>
                                        </p:tgtEl>
                                      </p:cBhvr>
                                    </p:animEffect>
                                  </p:childTnLst>
                                </p:cTn>
                              </p:par>
                              <p:par>
                                <p:cTn id="43" presetID="12" presetClass="entr" presetSubtype="4" fill="hold" grpId="0" nodeType="withEffect">
                                  <p:stCondLst>
                                    <p:cond delay="0"/>
                                  </p:stCondLst>
                                  <p:iterate type="lt">
                                    <p:tmPct val="0"/>
                                  </p:iterate>
                                  <p:childTnLst>
                                    <p:set>
                                      <p:cBhvr>
                                        <p:cTn id="44" dur="1" fill="hold">
                                          <p:stCondLst>
                                            <p:cond delay="0"/>
                                          </p:stCondLst>
                                        </p:cTn>
                                        <p:tgtEl>
                                          <p:spTgt spid="24"/>
                                        </p:tgtEl>
                                        <p:attrNameLst>
                                          <p:attrName>style.visibility</p:attrName>
                                        </p:attrNameLst>
                                      </p:cBhvr>
                                      <p:to>
                                        <p:strVal val="visible"/>
                                      </p:to>
                                    </p:set>
                                    <p:animEffect transition="in" filter="slide(fromBottom)">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30"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800" decel="100000"/>
                                        <p:tgtEl>
                                          <p:spTgt spid="25"/>
                                        </p:tgtEl>
                                      </p:cBhvr>
                                    </p:animEffect>
                                    <p:anim calcmode="lin" valueType="num">
                                      <p:cBhvr>
                                        <p:cTn id="51" dur="800" decel="100000" fill="hold"/>
                                        <p:tgtEl>
                                          <p:spTgt spid="25"/>
                                        </p:tgtEl>
                                        <p:attrNameLst>
                                          <p:attrName>style.rotation</p:attrName>
                                        </p:attrNameLst>
                                      </p:cBhvr>
                                      <p:tavLst>
                                        <p:tav tm="0">
                                          <p:val>
                                            <p:fltVal val="-90"/>
                                          </p:val>
                                        </p:tav>
                                        <p:tav tm="100000">
                                          <p:val>
                                            <p:fltVal val="0"/>
                                          </p:val>
                                        </p:tav>
                                      </p:tavLst>
                                    </p:anim>
                                    <p:anim calcmode="lin" valueType="num">
                                      <p:cBhvr>
                                        <p:cTn id="52" dur="800" decel="100000" fill="hold"/>
                                        <p:tgtEl>
                                          <p:spTgt spid="25"/>
                                        </p:tgtEl>
                                        <p:attrNameLst>
                                          <p:attrName>ppt_x</p:attrName>
                                        </p:attrNameLst>
                                      </p:cBhvr>
                                      <p:tavLst>
                                        <p:tav tm="0">
                                          <p:val>
                                            <p:strVal val="#ppt_x+0.4"/>
                                          </p:val>
                                        </p:tav>
                                        <p:tav tm="100000">
                                          <p:val>
                                            <p:strVal val="#ppt_x-0.05"/>
                                          </p:val>
                                        </p:tav>
                                      </p:tavLst>
                                    </p:anim>
                                    <p:anim calcmode="lin" valueType="num">
                                      <p:cBhvr>
                                        <p:cTn id="53" dur="800" decel="100000" fill="hold"/>
                                        <p:tgtEl>
                                          <p:spTgt spid="25"/>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iterate type="lt">
                                    <p:tmPct val="0"/>
                                  </p:iterate>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par>
                          <p:cTn id="61" fill="hold">
                            <p:stCondLst>
                              <p:cond delay="500"/>
                            </p:stCondLst>
                            <p:childTnLst>
                              <p:par>
                                <p:cTn id="62" presetID="1" presetClass="entr" presetSubtype="0" fill="hold" grpId="0" nodeType="afterEffect">
                                  <p:stCondLst>
                                    <p:cond delay="0"/>
                                  </p:stCondLst>
                                  <p:iterate type="lt">
                                    <p:tmAbs val="0"/>
                                  </p:iterate>
                                  <p:childTnLst>
                                    <p:set>
                                      <p:cBhvr>
                                        <p:cTn id="63" dur="1" fill="hold">
                                          <p:stCondLst>
                                            <p:cond delay="0"/>
                                          </p:stCondLst>
                                        </p:cTn>
                                        <p:tgtEl>
                                          <p:spTgt spid="30"/>
                                        </p:tgtEl>
                                        <p:attrNameLst>
                                          <p:attrName>style.visibility</p:attrName>
                                        </p:attrNameLst>
                                      </p:cBhvr>
                                      <p:to>
                                        <p:strVal val="visible"/>
                                      </p:to>
                                    </p:set>
                                  </p:childTnLst>
                                </p:cTn>
                              </p:par>
                            </p:childTnLst>
                          </p:cTn>
                        </p:par>
                        <p:par>
                          <p:cTn id="64" fill="hold">
                            <p:stCondLst>
                              <p:cond delay="500"/>
                            </p:stCondLst>
                            <p:childTnLst>
                              <p:par>
                                <p:cTn id="65" presetID="1" presetClass="entr" presetSubtype="0" fill="hold" grpId="0" nodeType="afterEffect">
                                  <p:stCondLst>
                                    <p:cond delay="0"/>
                                  </p:stCondLst>
                                  <p:iterate type="lt">
                                    <p:tmAbs val="0"/>
                                  </p:iterate>
                                  <p:childTnLst>
                                    <p:set>
                                      <p:cBhvr>
                                        <p:cTn id="66" dur="1" fill="hold">
                                          <p:stCondLst>
                                            <p:cond delay="0"/>
                                          </p:stCondLst>
                                        </p:cTn>
                                        <p:tgtEl>
                                          <p:spTgt spid="31"/>
                                        </p:tgtEl>
                                        <p:attrNameLst>
                                          <p:attrName>style.visibility</p:attrName>
                                        </p:attrNameLst>
                                      </p:cBhvr>
                                      <p:to>
                                        <p:strVal val="visible"/>
                                      </p:to>
                                    </p:set>
                                  </p:childTnLst>
                                </p:cTn>
                              </p:par>
                            </p:childTnLst>
                          </p:cTn>
                        </p:par>
                        <p:par>
                          <p:cTn id="67" fill="hold">
                            <p:stCondLst>
                              <p:cond delay="500"/>
                            </p:stCondLst>
                            <p:childTnLst>
                              <p:par>
                                <p:cTn id="68" presetID="1" presetClass="entr" presetSubtype="0" fill="hold" grpId="0" nodeType="afterEffect">
                                  <p:stCondLst>
                                    <p:cond delay="0"/>
                                  </p:stCondLst>
                                  <p:iterate type="lt">
                                    <p:tmAbs val="0"/>
                                  </p:iterate>
                                  <p:childTnLst>
                                    <p:set>
                                      <p:cBhvr>
                                        <p:cTn id="69" dur="1" fill="hold">
                                          <p:stCondLst>
                                            <p:cond delay="0"/>
                                          </p:stCondLst>
                                        </p:cTn>
                                        <p:tgtEl>
                                          <p:spTgt spid="3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40" presetClass="entr" presetSubtype="0" fill="hold" grpId="0" nodeType="clickEffect">
                                  <p:stCondLst>
                                    <p:cond delay="0"/>
                                  </p:stCondLst>
                                  <p:iterate type="lt">
                                    <p:tmPct val="10000"/>
                                  </p:iterate>
                                  <p:childTnLst>
                                    <p:set>
                                      <p:cBhvr>
                                        <p:cTn id="73" dur="1" fill="hold">
                                          <p:stCondLst>
                                            <p:cond delay="0"/>
                                          </p:stCondLst>
                                        </p:cTn>
                                        <p:tgtEl>
                                          <p:spTgt spid="37"/>
                                        </p:tgtEl>
                                        <p:attrNameLst>
                                          <p:attrName>style.visibility</p:attrName>
                                        </p:attrNameLst>
                                      </p:cBhvr>
                                      <p:to>
                                        <p:strVal val="visible"/>
                                      </p:to>
                                    </p:set>
                                    <p:animEffect transition="in" filter="fade">
                                      <p:cBhvr>
                                        <p:cTn id="74" dur="100"/>
                                        <p:tgtEl>
                                          <p:spTgt spid="37"/>
                                        </p:tgtEl>
                                      </p:cBhvr>
                                    </p:animEffect>
                                    <p:anim calcmode="lin" valueType="num">
                                      <p:cBhvr>
                                        <p:cTn id="75" dur="100" fill="hold"/>
                                        <p:tgtEl>
                                          <p:spTgt spid="37"/>
                                        </p:tgtEl>
                                        <p:attrNameLst>
                                          <p:attrName>ppt_x</p:attrName>
                                        </p:attrNameLst>
                                      </p:cBhvr>
                                      <p:tavLst>
                                        <p:tav tm="0">
                                          <p:val>
                                            <p:strVal val="#ppt_x-.1"/>
                                          </p:val>
                                        </p:tav>
                                        <p:tav tm="100000">
                                          <p:val>
                                            <p:strVal val="#ppt_x"/>
                                          </p:val>
                                        </p:tav>
                                      </p:tavLst>
                                    </p:anim>
                                    <p:anim calcmode="lin" valueType="num">
                                      <p:cBhvr>
                                        <p:cTn id="76" dur="100" fill="hold"/>
                                        <p:tgtEl>
                                          <p:spTgt spid="37"/>
                                        </p:tgtEl>
                                        <p:attrNameLst>
                                          <p:attrName>ppt_y</p:attrName>
                                        </p:attrNameLst>
                                      </p:cBhvr>
                                      <p:tavLst>
                                        <p:tav tm="0">
                                          <p:val>
                                            <p:strVal val="#ppt_y"/>
                                          </p:val>
                                        </p:tav>
                                        <p:tav tm="100000">
                                          <p:val>
                                            <p:strVal val="#ppt_y"/>
                                          </p:val>
                                        </p:tav>
                                      </p:tavLst>
                                    </p:anim>
                                  </p:childTnLst>
                                </p:cTn>
                              </p:par>
                              <p:par>
                                <p:cTn id="77" presetID="40" presetClass="entr" presetSubtype="0" fill="hold" grpId="0" nodeType="withEffect">
                                  <p:stCondLst>
                                    <p:cond delay="0"/>
                                  </p:stCondLst>
                                  <p:iterate type="lt">
                                    <p:tmPct val="10000"/>
                                  </p:iterate>
                                  <p:childTnLst>
                                    <p:set>
                                      <p:cBhvr>
                                        <p:cTn id="78" dur="1" fill="hold">
                                          <p:stCondLst>
                                            <p:cond delay="0"/>
                                          </p:stCondLst>
                                        </p:cTn>
                                        <p:tgtEl>
                                          <p:spTgt spid="38"/>
                                        </p:tgtEl>
                                        <p:attrNameLst>
                                          <p:attrName>style.visibility</p:attrName>
                                        </p:attrNameLst>
                                      </p:cBhvr>
                                      <p:to>
                                        <p:strVal val="visible"/>
                                      </p:to>
                                    </p:set>
                                    <p:animEffect transition="in" filter="fade">
                                      <p:cBhvr>
                                        <p:cTn id="79" dur="100"/>
                                        <p:tgtEl>
                                          <p:spTgt spid="38"/>
                                        </p:tgtEl>
                                      </p:cBhvr>
                                    </p:animEffect>
                                    <p:anim calcmode="lin" valueType="num">
                                      <p:cBhvr>
                                        <p:cTn id="80" dur="100" fill="hold"/>
                                        <p:tgtEl>
                                          <p:spTgt spid="38"/>
                                        </p:tgtEl>
                                        <p:attrNameLst>
                                          <p:attrName>ppt_x</p:attrName>
                                        </p:attrNameLst>
                                      </p:cBhvr>
                                      <p:tavLst>
                                        <p:tav tm="0">
                                          <p:val>
                                            <p:strVal val="#ppt_x-.1"/>
                                          </p:val>
                                        </p:tav>
                                        <p:tav tm="100000">
                                          <p:val>
                                            <p:strVal val="#ppt_x"/>
                                          </p:val>
                                        </p:tav>
                                      </p:tavLst>
                                    </p:anim>
                                    <p:anim calcmode="lin" valueType="num">
                                      <p:cBhvr>
                                        <p:cTn id="81" dur="100" fill="hold"/>
                                        <p:tgtEl>
                                          <p:spTgt spid="38"/>
                                        </p:tgtEl>
                                        <p:attrNameLst>
                                          <p:attrName>ppt_y</p:attrName>
                                        </p:attrNameLst>
                                      </p:cBhvr>
                                      <p:tavLst>
                                        <p:tav tm="0">
                                          <p:val>
                                            <p:strVal val="#ppt_y"/>
                                          </p:val>
                                        </p:tav>
                                        <p:tav tm="100000">
                                          <p:val>
                                            <p:strVal val="#ppt_y"/>
                                          </p:val>
                                        </p:tav>
                                      </p:tavLst>
                                    </p:anim>
                                  </p:childTnLst>
                                </p:cTn>
                              </p:par>
                              <p:par>
                                <p:cTn id="82" presetID="40" presetClass="entr" presetSubtype="0" fill="hold" grpId="0" nodeType="withEffect">
                                  <p:stCondLst>
                                    <p:cond delay="0"/>
                                  </p:stCondLst>
                                  <p:iterate type="lt">
                                    <p:tmPct val="10000"/>
                                  </p:iterate>
                                  <p:childTnLst>
                                    <p:set>
                                      <p:cBhvr>
                                        <p:cTn id="83" dur="1" fill="hold">
                                          <p:stCondLst>
                                            <p:cond delay="0"/>
                                          </p:stCondLst>
                                        </p:cTn>
                                        <p:tgtEl>
                                          <p:spTgt spid="39"/>
                                        </p:tgtEl>
                                        <p:attrNameLst>
                                          <p:attrName>style.visibility</p:attrName>
                                        </p:attrNameLst>
                                      </p:cBhvr>
                                      <p:to>
                                        <p:strVal val="visible"/>
                                      </p:to>
                                    </p:set>
                                    <p:animEffect transition="in" filter="fade">
                                      <p:cBhvr>
                                        <p:cTn id="84" dur="100"/>
                                        <p:tgtEl>
                                          <p:spTgt spid="39"/>
                                        </p:tgtEl>
                                      </p:cBhvr>
                                    </p:animEffect>
                                    <p:anim calcmode="lin" valueType="num">
                                      <p:cBhvr>
                                        <p:cTn id="85" dur="100" fill="hold"/>
                                        <p:tgtEl>
                                          <p:spTgt spid="39"/>
                                        </p:tgtEl>
                                        <p:attrNameLst>
                                          <p:attrName>ppt_x</p:attrName>
                                        </p:attrNameLst>
                                      </p:cBhvr>
                                      <p:tavLst>
                                        <p:tav tm="0">
                                          <p:val>
                                            <p:strVal val="#ppt_x-.1"/>
                                          </p:val>
                                        </p:tav>
                                        <p:tav tm="100000">
                                          <p:val>
                                            <p:strVal val="#ppt_x"/>
                                          </p:val>
                                        </p:tav>
                                      </p:tavLst>
                                    </p:anim>
                                    <p:anim calcmode="lin" valueType="num">
                                      <p:cBhvr>
                                        <p:cTn id="86" dur="1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iterate type="lt">
                                    <p:tmPct val="0"/>
                                  </p:iterate>
                                  <p:childTnLst>
                                    <p:set>
                                      <p:cBhvr>
                                        <p:cTn id="90" dur="1" fill="hold">
                                          <p:stCondLst>
                                            <p:cond delay="0"/>
                                          </p:stCondLst>
                                        </p:cTn>
                                        <p:tgtEl>
                                          <p:spTgt spid="29"/>
                                        </p:tgtEl>
                                        <p:attrNameLst>
                                          <p:attrName>style.visibility</p:attrName>
                                        </p:attrNameLst>
                                      </p:cBhvr>
                                      <p:to>
                                        <p:strVal val="visible"/>
                                      </p:to>
                                    </p:set>
                                    <p:anim calcmode="lin" valueType="num">
                                      <p:cBhvr>
                                        <p:cTn id="91" dur="500" fill="hold"/>
                                        <p:tgtEl>
                                          <p:spTgt spid="29"/>
                                        </p:tgtEl>
                                        <p:attrNameLst>
                                          <p:attrName>ppt_w</p:attrName>
                                        </p:attrNameLst>
                                      </p:cBhvr>
                                      <p:tavLst>
                                        <p:tav tm="0">
                                          <p:val>
                                            <p:fltVal val="0"/>
                                          </p:val>
                                        </p:tav>
                                        <p:tav tm="100000">
                                          <p:val>
                                            <p:strVal val="#ppt_w"/>
                                          </p:val>
                                        </p:tav>
                                      </p:tavLst>
                                    </p:anim>
                                    <p:anim calcmode="lin" valueType="num">
                                      <p:cBhvr>
                                        <p:cTn id="92" dur="500" fill="hold"/>
                                        <p:tgtEl>
                                          <p:spTgt spid="29"/>
                                        </p:tgtEl>
                                        <p:attrNameLst>
                                          <p:attrName>ppt_h</p:attrName>
                                        </p:attrNameLst>
                                      </p:cBhvr>
                                      <p:tavLst>
                                        <p:tav tm="0">
                                          <p:val>
                                            <p:fltVal val="0"/>
                                          </p:val>
                                        </p:tav>
                                        <p:tav tm="100000">
                                          <p:val>
                                            <p:strVal val="#ppt_h"/>
                                          </p:val>
                                        </p:tav>
                                      </p:tavLst>
                                    </p:anim>
                                    <p:animEffect transition="in" filter="fade">
                                      <p:cBhvr>
                                        <p:cTn id="93" dur="500"/>
                                        <p:tgtEl>
                                          <p:spTgt spid="29"/>
                                        </p:tgtEl>
                                      </p:cBhvr>
                                    </p:animEffect>
                                  </p:childTnLst>
                                </p:cTn>
                              </p:par>
                              <p:par>
                                <p:cTn id="94" presetID="53" presetClass="entr" presetSubtype="0" fill="hold" grpId="0" nodeType="withEffect">
                                  <p:stCondLst>
                                    <p:cond delay="0"/>
                                  </p:stCondLst>
                                  <p:iterate type="lt">
                                    <p:tmPct val="0"/>
                                  </p:iterate>
                                  <p:childTnLst>
                                    <p:set>
                                      <p:cBhvr>
                                        <p:cTn id="95" dur="1" fill="hold">
                                          <p:stCondLst>
                                            <p:cond delay="0"/>
                                          </p:stCondLst>
                                        </p:cTn>
                                        <p:tgtEl>
                                          <p:spTgt spid="28"/>
                                        </p:tgtEl>
                                        <p:attrNameLst>
                                          <p:attrName>style.visibility</p:attrName>
                                        </p:attrNameLst>
                                      </p:cBhvr>
                                      <p:to>
                                        <p:strVal val="visible"/>
                                      </p:to>
                                    </p:set>
                                    <p:anim calcmode="lin" valueType="num">
                                      <p:cBhvr>
                                        <p:cTn id="96" dur="1000" fill="hold"/>
                                        <p:tgtEl>
                                          <p:spTgt spid="28"/>
                                        </p:tgtEl>
                                        <p:attrNameLst>
                                          <p:attrName>ppt_w</p:attrName>
                                        </p:attrNameLst>
                                      </p:cBhvr>
                                      <p:tavLst>
                                        <p:tav tm="0">
                                          <p:val>
                                            <p:fltVal val="0"/>
                                          </p:val>
                                        </p:tav>
                                        <p:tav tm="100000">
                                          <p:val>
                                            <p:strVal val="#ppt_w"/>
                                          </p:val>
                                        </p:tav>
                                      </p:tavLst>
                                    </p:anim>
                                    <p:anim calcmode="lin" valueType="num">
                                      <p:cBhvr>
                                        <p:cTn id="97" dur="1000" fill="hold"/>
                                        <p:tgtEl>
                                          <p:spTgt spid="28"/>
                                        </p:tgtEl>
                                        <p:attrNameLst>
                                          <p:attrName>ppt_h</p:attrName>
                                        </p:attrNameLst>
                                      </p:cBhvr>
                                      <p:tavLst>
                                        <p:tav tm="0">
                                          <p:val>
                                            <p:fltVal val="0"/>
                                          </p:val>
                                        </p:tav>
                                        <p:tav tm="100000">
                                          <p:val>
                                            <p:strVal val="#ppt_h"/>
                                          </p:val>
                                        </p:tav>
                                      </p:tavLst>
                                    </p:anim>
                                    <p:animEffect transition="in" filter="fade">
                                      <p:cBhvr>
                                        <p:cTn id="98" dur="1000"/>
                                        <p:tgtEl>
                                          <p:spTgt spid="28"/>
                                        </p:tgtEl>
                                      </p:cBhvr>
                                    </p:animEffect>
                                  </p:childTnLst>
                                </p:cTn>
                              </p:par>
                              <p:par>
                                <p:cTn id="99" presetID="47"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par>
                                <p:cTn id="104" presetID="10" presetClass="exit" presetSubtype="0" fill="hold" grpId="1" nodeType="withEffect">
                                  <p:stCondLst>
                                    <p:cond delay="0"/>
                                  </p:stCondLst>
                                  <p:iterate type="lt">
                                    <p:tmPct val="0"/>
                                  </p:iterate>
                                  <p:childTnLst>
                                    <p:animEffect transition="out" filter="fade">
                                      <p:cBhvr>
                                        <p:cTn id="105" dur="500"/>
                                        <p:tgtEl>
                                          <p:spTgt spid="30"/>
                                        </p:tgtEl>
                                      </p:cBhvr>
                                    </p:animEffect>
                                    <p:set>
                                      <p:cBhvr>
                                        <p:cTn id="106" dur="1" fill="hold">
                                          <p:stCondLst>
                                            <p:cond delay="499"/>
                                          </p:stCondLst>
                                        </p:cTn>
                                        <p:tgtEl>
                                          <p:spTgt spid="30"/>
                                        </p:tgtEl>
                                        <p:attrNameLst>
                                          <p:attrName>style.visibility</p:attrName>
                                        </p:attrNameLst>
                                      </p:cBhvr>
                                      <p:to>
                                        <p:strVal val="hidden"/>
                                      </p:to>
                                    </p:set>
                                  </p:childTnLst>
                                </p:cTn>
                              </p:par>
                              <p:par>
                                <p:cTn id="107" presetID="10" presetClass="exit" presetSubtype="0" fill="hold" grpId="1" nodeType="withEffect">
                                  <p:stCondLst>
                                    <p:cond delay="0"/>
                                  </p:stCondLst>
                                  <p:iterate type="lt">
                                    <p:tmPct val="0"/>
                                  </p:iterate>
                                  <p:childTnLst>
                                    <p:animEffect transition="out" filter="fade">
                                      <p:cBhvr>
                                        <p:cTn id="108" dur="500"/>
                                        <p:tgtEl>
                                          <p:spTgt spid="31"/>
                                        </p:tgtEl>
                                      </p:cBhvr>
                                    </p:animEffect>
                                    <p:set>
                                      <p:cBhvr>
                                        <p:cTn id="109" dur="1" fill="hold">
                                          <p:stCondLst>
                                            <p:cond delay="499"/>
                                          </p:stCondLst>
                                        </p:cTn>
                                        <p:tgtEl>
                                          <p:spTgt spid="31"/>
                                        </p:tgtEl>
                                        <p:attrNameLst>
                                          <p:attrName>style.visibility</p:attrName>
                                        </p:attrNameLst>
                                      </p:cBhvr>
                                      <p:to>
                                        <p:strVal val="hidden"/>
                                      </p:to>
                                    </p:set>
                                  </p:childTnLst>
                                </p:cTn>
                              </p:par>
                              <p:par>
                                <p:cTn id="110" presetID="10" presetClass="exit" presetSubtype="0" fill="hold" grpId="1" nodeType="withEffect">
                                  <p:stCondLst>
                                    <p:cond delay="0"/>
                                  </p:stCondLst>
                                  <p:iterate type="lt">
                                    <p:tmPct val="0"/>
                                  </p:iterate>
                                  <p:childTnLst>
                                    <p:animEffect transition="out" filter="fade">
                                      <p:cBhvr>
                                        <p:cTn id="111" dur="500"/>
                                        <p:tgtEl>
                                          <p:spTgt spid="32"/>
                                        </p:tgtEl>
                                      </p:cBhvr>
                                    </p:animEffect>
                                    <p:set>
                                      <p:cBhvr>
                                        <p:cTn id="112" dur="1" fill="hold">
                                          <p:stCondLst>
                                            <p:cond delay="499"/>
                                          </p:stCondLst>
                                        </p:cTn>
                                        <p:tgtEl>
                                          <p:spTgt spid="32"/>
                                        </p:tgtEl>
                                        <p:attrNameLst>
                                          <p:attrName>style.visibility</p:attrName>
                                        </p:attrNameLst>
                                      </p:cBhvr>
                                      <p:to>
                                        <p:strVal val="hidden"/>
                                      </p:to>
                                    </p:set>
                                  </p:childTnLst>
                                </p:cTn>
                              </p:par>
                              <p:par>
                                <p:cTn id="113" presetID="10" presetClass="exit" presetSubtype="0" fill="hold" grpId="1" nodeType="withEffect">
                                  <p:stCondLst>
                                    <p:cond delay="0"/>
                                  </p:stCondLst>
                                  <p:iterate type="lt">
                                    <p:tmPct val="0"/>
                                  </p:iterate>
                                  <p:childTnLst>
                                    <p:animEffect transition="out" filter="fade">
                                      <p:cBhvr>
                                        <p:cTn id="114" dur="500"/>
                                        <p:tgtEl>
                                          <p:spTgt spid="33"/>
                                        </p:tgtEl>
                                      </p:cBhvr>
                                    </p:animEffect>
                                    <p:set>
                                      <p:cBhvr>
                                        <p:cTn id="115" dur="1" fill="hold">
                                          <p:stCondLst>
                                            <p:cond delay="499"/>
                                          </p:stCondLst>
                                        </p:cTn>
                                        <p:tgtEl>
                                          <p:spTgt spid="33"/>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23" presetClass="entr" presetSubtype="16" fill="hold" nodeType="clickEffect">
                                  <p:stCondLst>
                                    <p:cond delay="0"/>
                                  </p:stCondLst>
                                  <p:childTnLst>
                                    <p:set>
                                      <p:cBhvr>
                                        <p:cTn id="119" dur="1" fill="hold">
                                          <p:stCondLst>
                                            <p:cond delay="0"/>
                                          </p:stCondLst>
                                        </p:cTn>
                                        <p:tgtEl>
                                          <p:spTgt spid="41"/>
                                        </p:tgtEl>
                                        <p:attrNameLst>
                                          <p:attrName>style.visibility</p:attrName>
                                        </p:attrNameLst>
                                      </p:cBhvr>
                                      <p:to>
                                        <p:strVal val="visible"/>
                                      </p:to>
                                    </p:set>
                                    <p:anim calcmode="lin" valueType="num">
                                      <p:cBhvr>
                                        <p:cTn id="120" dur="500" fill="hold"/>
                                        <p:tgtEl>
                                          <p:spTgt spid="41"/>
                                        </p:tgtEl>
                                        <p:attrNameLst>
                                          <p:attrName>ppt_w</p:attrName>
                                        </p:attrNameLst>
                                      </p:cBhvr>
                                      <p:tavLst>
                                        <p:tav tm="0">
                                          <p:val>
                                            <p:fltVal val="0"/>
                                          </p:val>
                                        </p:tav>
                                        <p:tav tm="100000">
                                          <p:val>
                                            <p:strVal val="#ppt_w"/>
                                          </p:val>
                                        </p:tav>
                                      </p:tavLst>
                                    </p:anim>
                                    <p:anim calcmode="lin" valueType="num">
                                      <p:cBhvr>
                                        <p:cTn id="121"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29" presetClass="exit" presetSubtype="0" fill="hold" grpId="1" nodeType="clickEffect">
                                  <p:stCondLst>
                                    <p:cond delay="0"/>
                                  </p:stCondLst>
                                  <p:childTnLst>
                                    <p:anim calcmode="lin" valueType="num">
                                      <p:cBhvr>
                                        <p:cTn id="125" dur="1000"/>
                                        <p:tgtEl>
                                          <p:spTgt spid="27"/>
                                        </p:tgtEl>
                                        <p:attrNameLst>
                                          <p:attrName>ppt_x</p:attrName>
                                        </p:attrNameLst>
                                      </p:cBhvr>
                                      <p:tavLst>
                                        <p:tav tm="0">
                                          <p:val>
                                            <p:strVal val="ppt_x"/>
                                          </p:val>
                                        </p:tav>
                                        <p:tav tm="100000">
                                          <p:val>
                                            <p:strVal val="ppt_x-.2"/>
                                          </p:val>
                                        </p:tav>
                                      </p:tavLst>
                                    </p:anim>
                                    <p:anim calcmode="lin" valueType="num">
                                      <p:cBhvr>
                                        <p:cTn id="126" dur="1000"/>
                                        <p:tgtEl>
                                          <p:spTgt spid="27"/>
                                        </p:tgtEl>
                                        <p:attrNameLst>
                                          <p:attrName>ppt_y</p:attrName>
                                        </p:attrNameLst>
                                      </p:cBhvr>
                                      <p:tavLst>
                                        <p:tav tm="0">
                                          <p:val>
                                            <p:strVal val="ppt_y"/>
                                          </p:val>
                                        </p:tav>
                                        <p:tav tm="100000">
                                          <p:val>
                                            <p:strVal val="ppt_y"/>
                                          </p:val>
                                        </p:tav>
                                      </p:tavLst>
                                    </p:anim>
                                    <p:animEffect transition="out" filter="fade">
                                      <p:cBhvr>
                                        <p:cTn id="127" dur="1000"/>
                                        <p:tgtEl>
                                          <p:spTgt spid="27"/>
                                        </p:tgtEl>
                                      </p:cBhvr>
                                    </p:animEffect>
                                    <p:set>
                                      <p:cBhvr>
                                        <p:cTn id="128" dur="1" fill="hold">
                                          <p:stCondLst>
                                            <p:cond delay="999"/>
                                          </p:stCondLst>
                                        </p:cTn>
                                        <p:tgtEl>
                                          <p:spTgt spid="27"/>
                                        </p:tgtEl>
                                        <p:attrNameLst>
                                          <p:attrName>style.visibility</p:attrName>
                                        </p:attrNameLst>
                                      </p:cBhvr>
                                      <p:to>
                                        <p:strVal val="hidden"/>
                                      </p:to>
                                    </p:set>
                                  </p:childTnLst>
                                </p:cTn>
                              </p:par>
                              <p:par>
                                <p:cTn id="129" presetID="29" presetClass="exit" presetSubtype="0" fill="hold" nodeType="withEffect">
                                  <p:stCondLst>
                                    <p:cond delay="0"/>
                                  </p:stCondLst>
                                  <p:childTnLst>
                                    <p:anim calcmode="lin" valueType="num">
                                      <p:cBhvr>
                                        <p:cTn id="130" dur="1000"/>
                                        <p:tgtEl>
                                          <p:spTgt spid="41"/>
                                        </p:tgtEl>
                                        <p:attrNameLst>
                                          <p:attrName>ppt_x</p:attrName>
                                        </p:attrNameLst>
                                      </p:cBhvr>
                                      <p:tavLst>
                                        <p:tav tm="0">
                                          <p:val>
                                            <p:strVal val="ppt_x"/>
                                          </p:val>
                                        </p:tav>
                                        <p:tav tm="100000">
                                          <p:val>
                                            <p:strVal val="ppt_x-.2"/>
                                          </p:val>
                                        </p:tav>
                                      </p:tavLst>
                                    </p:anim>
                                    <p:anim calcmode="lin" valueType="num">
                                      <p:cBhvr>
                                        <p:cTn id="131" dur="1000"/>
                                        <p:tgtEl>
                                          <p:spTgt spid="41"/>
                                        </p:tgtEl>
                                        <p:attrNameLst>
                                          <p:attrName>ppt_y</p:attrName>
                                        </p:attrNameLst>
                                      </p:cBhvr>
                                      <p:tavLst>
                                        <p:tav tm="0">
                                          <p:val>
                                            <p:strVal val="ppt_y"/>
                                          </p:val>
                                        </p:tav>
                                        <p:tav tm="100000">
                                          <p:val>
                                            <p:strVal val="ppt_y"/>
                                          </p:val>
                                        </p:tav>
                                      </p:tavLst>
                                    </p:anim>
                                    <p:animEffect transition="out" filter="fade">
                                      <p:cBhvr>
                                        <p:cTn id="132" dur="1000"/>
                                        <p:tgtEl>
                                          <p:spTgt spid="41"/>
                                        </p:tgtEl>
                                      </p:cBhvr>
                                    </p:animEffect>
                                    <p:set>
                                      <p:cBhvr>
                                        <p:cTn id="133" dur="1" fill="hold">
                                          <p:stCondLst>
                                            <p:cond delay="999"/>
                                          </p:stCondLst>
                                        </p:cTn>
                                        <p:tgtEl>
                                          <p:spTgt spid="41"/>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0" presetClass="path" presetSubtype="0" accel="50000" decel="50000" fill="hold" grpId="1" nodeType="clickEffect">
                                  <p:stCondLst>
                                    <p:cond delay="0"/>
                                  </p:stCondLst>
                                  <p:iterate type="lt">
                                    <p:tmPct val="0"/>
                                  </p:iterate>
                                  <p:childTnLst>
                                    <p:animMotion origin="layout" path="M 0 0 L -0.70087 0.57715 " pathEditMode="relative" ptsTypes="AA">
                                      <p:cBhvr>
                                        <p:cTn id="137" dur="1000" fill="hold"/>
                                        <p:tgtEl>
                                          <p:spTgt spid="29"/>
                                        </p:tgtEl>
                                        <p:attrNameLst>
                                          <p:attrName>ppt_x</p:attrName>
                                          <p:attrName>ppt_y</p:attrName>
                                        </p:attrNameLst>
                                      </p:cBhvr>
                                    </p:animMotion>
                                  </p:childTnLst>
                                </p:cTn>
                              </p:par>
                              <p:par>
                                <p:cTn id="138" presetID="0" presetClass="path" presetSubtype="0" accel="50000" decel="50000" fill="hold" grpId="1" nodeType="withEffect">
                                  <p:stCondLst>
                                    <p:cond delay="0"/>
                                  </p:stCondLst>
                                  <p:iterate type="lt">
                                    <p:tmPct val="0"/>
                                  </p:iterate>
                                  <p:childTnLst>
                                    <p:animMotion origin="layout" path="M 2.5E-6 4.96877E-6 L -0.7533 0.00277 " pathEditMode="relative" rAng="0" ptsTypes="AA">
                                      <p:cBhvr>
                                        <p:cTn id="139" dur="1000" fill="hold"/>
                                        <p:tgtEl>
                                          <p:spTgt spid="28"/>
                                        </p:tgtEl>
                                        <p:attrNameLst>
                                          <p:attrName>ppt_x</p:attrName>
                                          <p:attrName>ppt_y</p:attrName>
                                        </p:attrNameLst>
                                      </p:cBhvr>
                                      <p:rCtr x="-37700" y="100"/>
                                    </p:animMotion>
                                  </p:childTnLst>
                                </p:cTn>
                              </p:par>
                              <p:par>
                                <p:cTn id="140" presetID="47" presetClass="entr" presetSubtype="0" fill="hold" nodeType="withEffect">
                                  <p:stCondLst>
                                    <p:cond delay="0"/>
                                  </p:stCondLst>
                                  <p:childTnLst>
                                    <p:set>
                                      <p:cBhvr>
                                        <p:cTn id="141" dur="1" fill="hold">
                                          <p:stCondLst>
                                            <p:cond delay="0"/>
                                          </p:stCondLst>
                                        </p:cTn>
                                        <p:tgtEl>
                                          <p:spTgt spid="1027"/>
                                        </p:tgtEl>
                                        <p:attrNameLst>
                                          <p:attrName>style.visibility</p:attrName>
                                        </p:attrNameLst>
                                      </p:cBhvr>
                                      <p:to>
                                        <p:strVal val="visible"/>
                                      </p:to>
                                    </p:set>
                                    <p:animEffect transition="in" filter="fade">
                                      <p:cBhvr>
                                        <p:cTn id="142" dur="2000"/>
                                        <p:tgtEl>
                                          <p:spTgt spid="1027"/>
                                        </p:tgtEl>
                                      </p:cBhvr>
                                    </p:animEffect>
                                    <p:anim calcmode="lin" valueType="num">
                                      <p:cBhvr>
                                        <p:cTn id="143" dur="2000" fill="hold"/>
                                        <p:tgtEl>
                                          <p:spTgt spid="1027"/>
                                        </p:tgtEl>
                                        <p:attrNameLst>
                                          <p:attrName>ppt_x</p:attrName>
                                        </p:attrNameLst>
                                      </p:cBhvr>
                                      <p:tavLst>
                                        <p:tav tm="0">
                                          <p:val>
                                            <p:strVal val="#ppt_x"/>
                                          </p:val>
                                        </p:tav>
                                        <p:tav tm="100000">
                                          <p:val>
                                            <p:strVal val="#ppt_x"/>
                                          </p:val>
                                        </p:tav>
                                      </p:tavLst>
                                    </p:anim>
                                    <p:anim calcmode="lin" valueType="num">
                                      <p:cBhvr>
                                        <p:cTn id="144" dur="2000" fill="hold"/>
                                        <p:tgtEl>
                                          <p:spTgt spid="1027"/>
                                        </p:tgtEl>
                                        <p:attrNameLst>
                                          <p:attrName>ppt_y</p:attrName>
                                        </p:attrNameLst>
                                      </p:cBhvr>
                                      <p:tavLst>
                                        <p:tav tm="0">
                                          <p:val>
                                            <p:strVal val="#ppt_y-.1"/>
                                          </p:val>
                                        </p:tav>
                                        <p:tav tm="100000">
                                          <p:val>
                                            <p:strVal val="#ppt_y"/>
                                          </p:val>
                                        </p:tav>
                                      </p:tavLst>
                                    </p:anim>
                                  </p:childTnLst>
                                </p:cTn>
                              </p:par>
                              <p:par>
                                <p:cTn id="145" presetID="47" presetClass="entr" presetSubtype="0" fill="hold" grpId="0" nodeType="with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fade">
                                      <p:cBhvr>
                                        <p:cTn id="147" dur="500"/>
                                        <p:tgtEl>
                                          <p:spTgt spid="34"/>
                                        </p:tgtEl>
                                      </p:cBhvr>
                                    </p:animEffect>
                                    <p:anim calcmode="lin" valueType="num">
                                      <p:cBhvr>
                                        <p:cTn id="148" dur="500" fill="hold"/>
                                        <p:tgtEl>
                                          <p:spTgt spid="34"/>
                                        </p:tgtEl>
                                        <p:attrNameLst>
                                          <p:attrName>ppt_x</p:attrName>
                                        </p:attrNameLst>
                                      </p:cBhvr>
                                      <p:tavLst>
                                        <p:tav tm="0">
                                          <p:val>
                                            <p:strVal val="#ppt_x"/>
                                          </p:val>
                                        </p:tav>
                                        <p:tav tm="100000">
                                          <p:val>
                                            <p:strVal val="#ppt_x"/>
                                          </p:val>
                                        </p:tav>
                                      </p:tavLst>
                                    </p:anim>
                                    <p:anim calcmode="lin" valueType="num">
                                      <p:cBhvr>
                                        <p:cTn id="149" dur="500" fill="hold"/>
                                        <p:tgtEl>
                                          <p:spTgt spid="34"/>
                                        </p:tgtEl>
                                        <p:attrNameLst>
                                          <p:attrName>ppt_y</p:attrName>
                                        </p:attrNameLst>
                                      </p:cBhvr>
                                      <p:tavLst>
                                        <p:tav tm="0">
                                          <p:val>
                                            <p:strVal val="#ppt_y-.1"/>
                                          </p:val>
                                        </p:tav>
                                        <p:tav tm="100000">
                                          <p:val>
                                            <p:strVal val="#ppt_y"/>
                                          </p:val>
                                        </p:tav>
                                      </p:tavLst>
                                    </p:anim>
                                  </p:childTnLst>
                                </p:cTn>
                              </p:par>
                              <p:par>
                                <p:cTn id="150" presetID="27" presetClass="exit" presetSubtype="0" fill="hold" grpId="3" nodeType="withEffect">
                                  <p:stCondLst>
                                    <p:cond delay="0"/>
                                  </p:stCondLst>
                                  <p:iterate type="lt">
                                    <p:tmPct val="50000"/>
                                  </p:iterate>
                                  <p:childTnLst>
                                    <p:anim calcmode="discrete" valueType="clr">
                                      <p:cBhvr override="childStyle">
                                        <p:cTn id="151" dur="80"/>
                                        <p:tgtEl>
                                          <p:spTgt spid="28"/>
                                        </p:tgtEl>
                                        <p:attrNameLst>
                                          <p:attrName>style.color</p:attrName>
                                        </p:attrNameLst>
                                      </p:cBhvr>
                                      <p:tavLst>
                                        <p:tav tm="0">
                                          <p:val>
                                            <p:clrVal>
                                              <a:schemeClr val="hlink"/>
                                            </p:clrVal>
                                          </p:val>
                                        </p:tav>
                                        <p:tav tm="50000">
                                          <p:val>
                                            <p:clrVal>
                                              <a:schemeClr val="accent2"/>
                                            </p:clrVal>
                                          </p:val>
                                        </p:tav>
                                      </p:tavLst>
                                    </p:anim>
                                    <p:anim calcmode="discrete" valueType="clr">
                                      <p:cBhvr>
                                        <p:cTn id="152" dur="80"/>
                                        <p:tgtEl>
                                          <p:spTgt spid="28"/>
                                        </p:tgtEl>
                                        <p:attrNameLst>
                                          <p:attrName>fillcolor</p:attrName>
                                        </p:attrNameLst>
                                      </p:cBhvr>
                                      <p:tavLst>
                                        <p:tav tm="0">
                                          <p:val>
                                            <p:clrVal>
                                              <a:schemeClr val="hlink"/>
                                            </p:clrVal>
                                          </p:val>
                                        </p:tav>
                                        <p:tav tm="50000">
                                          <p:val>
                                            <p:clrVal>
                                              <a:schemeClr val="accent2"/>
                                            </p:clrVal>
                                          </p:val>
                                        </p:tav>
                                      </p:tavLst>
                                    </p:anim>
                                    <p:set>
                                      <p:cBhvr>
                                        <p:cTn id="153" dur="80"/>
                                        <p:tgtEl>
                                          <p:spTgt spid="28"/>
                                        </p:tgtEl>
                                        <p:attrNameLst>
                                          <p:attrName>fill.type</p:attrName>
                                        </p:attrNameLst>
                                      </p:cBhvr>
                                      <p:to>
                                        <p:strVal val="solid"/>
                                      </p:to>
                                    </p:set>
                                    <p:set>
                                      <p:cBhvr>
                                        <p:cTn id="154" dur="1" fill="hold">
                                          <p:stCondLst>
                                            <p:cond delay="79"/>
                                          </p:stCondLst>
                                        </p:cTn>
                                        <p:tgtEl>
                                          <p:spTgt spid="28"/>
                                        </p:tgtEl>
                                        <p:attrNameLst>
                                          <p:attrName>style.visibility</p:attrName>
                                        </p:attrNameLst>
                                      </p:cBhvr>
                                      <p:to>
                                        <p:strVal val="hidden"/>
                                      </p:to>
                                    </p:set>
                                  </p:childTnLst>
                                </p:cTn>
                              </p:par>
                              <p:par>
                                <p:cTn id="155" presetID="22" presetClass="exit" presetSubtype="4" fill="hold" grpId="2" nodeType="withEffect">
                                  <p:stCondLst>
                                    <p:cond delay="0"/>
                                  </p:stCondLst>
                                  <p:iterate type="lt">
                                    <p:tmPct val="0"/>
                                  </p:iterate>
                                  <p:childTnLst>
                                    <p:animEffect transition="out" filter="wipe(down)">
                                      <p:cBhvr>
                                        <p:cTn id="156" dur="500"/>
                                        <p:tgtEl>
                                          <p:spTgt spid="29"/>
                                        </p:tgtEl>
                                      </p:cBhvr>
                                    </p:animEffect>
                                    <p:set>
                                      <p:cBhvr>
                                        <p:cTn id="157" dur="1" fill="hold">
                                          <p:stCondLst>
                                            <p:cond delay="499"/>
                                          </p:stCondLst>
                                        </p:cTn>
                                        <p:tgtEl>
                                          <p:spTgt spid="29"/>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16" presetClass="exit" presetSubtype="26" fill="hold" grpId="1" nodeType="clickEffect">
                                  <p:stCondLst>
                                    <p:cond delay="0"/>
                                  </p:stCondLst>
                                  <p:childTnLst>
                                    <p:animEffect transition="out" filter="barn(inHorizontal)">
                                      <p:cBhvr>
                                        <p:cTn id="161" dur="500"/>
                                        <p:tgtEl>
                                          <p:spTgt spid="34"/>
                                        </p:tgtEl>
                                      </p:cBhvr>
                                    </p:animEffect>
                                    <p:set>
                                      <p:cBhvr>
                                        <p:cTn id="162" dur="1" fill="hold">
                                          <p:stCondLst>
                                            <p:cond delay="499"/>
                                          </p:stCondLst>
                                        </p:cTn>
                                        <p:tgtEl>
                                          <p:spTgt spid="34"/>
                                        </p:tgtEl>
                                        <p:attrNameLst>
                                          <p:attrName>style.visibility</p:attrName>
                                        </p:attrNameLst>
                                      </p:cBhvr>
                                      <p:to>
                                        <p:strVal val="hidden"/>
                                      </p:to>
                                    </p:set>
                                  </p:childTnLst>
                                </p:cTn>
                              </p:par>
                            </p:childTnLst>
                          </p:cTn>
                        </p:par>
                        <p:par>
                          <p:cTn id="163" fill="hold">
                            <p:stCondLst>
                              <p:cond delay="500"/>
                            </p:stCondLst>
                            <p:childTnLst>
                              <p:par>
                                <p:cTn id="164" presetID="54" presetClass="exit" presetSubtype="0" decel="100000" fill="hold" nodeType="afterEffect">
                                  <p:stCondLst>
                                    <p:cond delay="0"/>
                                  </p:stCondLst>
                                  <p:childTnLst>
                                    <p:anim calcmode="lin" valueType="num">
                                      <p:cBhvr>
                                        <p:cTn id="165" dur="500"/>
                                        <p:tgtEl>
                                          <p:spTgt spid="1027"/>
                                        </p:tgtEl>
                                        <p:attrNameLst>
                                          <p:attrName>ppt_w</p:attrName>
                                        </p:attrNameLst>
                                      </p:cBhvr>
                                      <p:tavLst>
                                        <p:tav tm="0">
                                          <p:val>
                                            <p:strVal val="ppt_w"/>
                                          </p:val>
                                        </p:tav>
                                        <p:tav tm="100000">
                                          <p:val>
                                            <p:strVal val="ppt_w*0.05"/>
                                          </p:val>
                                        </p:tav>
                                      </p:tavLst>
                                    </p:anim>
                                    <p:anim calcmode="lin" valueType="num">
                                      <p:cBhvr>
                                        <p:cTn id="166" dur="500"/>
                                        <p:tgtEl>
                                          <p:spTgt spid="1027"/>
                                        </p:tgtEl>
                                        <p:attrNameLst>
                                          <p:attrName>ppt_h</p:attrName>
                                        </p:attrNameLst>
                                      </p:cBhvr>
                                      <p:tavLst>
                                        <p:tav tm="0">
                                          <p:val>
                                            <p:strVal val="ppt_h"/>
                                          </p:val>
                                        </p:tav>
                                        <p:tav tm="100000">
                                          <p:val>
                                            <p:strVal val="ppt_h"/>
                                          </p:val>
                                        </p:tav>
                                      </p:tavLst>
                                    </p:anim>
                                    <p:anim calcmode="lin" valueType="num">
                                      <p:cBhvr>
                                        <p:cTn id="167" dur="500"/>
                                        <p:tgtEl>
                                          <p:spTgt spid="1027"/>
                                        </p:tgtEl>
                                        <p:attrNameLst>
                                          <p:attrName>ppt_x</p:attrName>
                                        </p:attrNameLst>
                                      </p:cBhvr>
                                      <p:tavLst>
                                        <p:tav tm="0">
                                          <p:val>
                                            <p:strVal val="ppt_x"/>
                                          </p:val>
                                        </p:tav>
                                        <p:tav tm="100000">
                                          <p:val>
                                            <p:strVal val="ppt_x-.2"/>
                                          </p:val>
                                        </p:tav>
                                      </p:tavLst>
                                    </p:anim>
                                    <p:anim calcmode="lin" valueType="num">
                                      <p:cBhvr>
                                        <p:cTn id="168" dur="500"/>
                                        <p:tgtEl>
                                          <p:spTgt spid="1027"/>
                                        </p:tgtEl>
                                        <p:attrNameLst>
                                          <p:attrName>ppt_y</p:attrName>
                                        </p:attrNameLst>
                                      </p:cBhvr>
                                      <p:tavLst>
                                        <p:tav tm="0">
                                          <p:val>
                                            <p:strVal val="ppt_y"/>
                                          </p:val>
                                        </p:tav>
                                        <p:tav tm="100000">
                                          <p:val>
                                            <p:strVal val="ppt_y"/>
                                          </p:val>
                                        </p:tav>
                                      </p:tavLst>
                                    </p:anim>
                                    <p:animEffect transition="out" filter="fade">
                                      <p:cBhvr>
                                        <p:cTn id="169" dur="500"/>
                                        <p:tgtEl>
                                          <p:spTgt spid="1027"/>
                                        </p:tgtEl>
                                      </p:cBhvr>
                                    </p:animEffect>
                                    <p:set>
                                      <p:cBhvr>
                                        <p:cTn id="170" dur="1" fill="hold">
                                          <p:stCondLst>
                                            <p:cond delay="499"/>
                                          </p:stCondLst>
                                        </p:cTn>
                                        <p:tgtEl>
                                          <p:spTgt spid="1027"/>
                                        </p:tgtEl>
                                        <p:attrNameLst>
                                          <p:attrName>style.visibility</p:attrName>
                                        </p:attrNameLst>
                                      </p:cBhvr>
                                      <p:to>
                                        <p:strVal val="hidden"/>
                                      </p:to>
                                    </p:set>
                                  </p:childTnLst>
                                </p:cTn>
                              </p:par>
                            </p:childTnLst>
                          </p:cTn>
                        </p:par>
                        <p:par>
                          <p:cTn id="171" fill="hold">
                            <p:stCondLst>
                              <p:cond delay="1000"/>
                            </p:stCondLst>
                            <p:childTnLst>
                              <p:par>
                                <p:cTn id="172" presetID="41" presetClass="exit" presetSubtype="0" fill="hold" grpId="1" nodeType="afterEffect">
                                  <p:stCondLst>
                                    <p:cond delay="0"/>
                                  </p:stCondLst>
                                  <p:iterate type="lt">
                                    <p:tmPct val="10000"/>
                                  </p:iterate>
                                  <p:childTnLst>
                                    <p:anim calcmode="lin" valueType="num">
                                      <p:cBhvr>
                                        <p:cTn id="173" dur="500"/>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74" dur="500"/>
                                        <p:tgtEl>
                                          <p:spTgt spid="24"/>
                                        </p:tgtEl>
                                        <p:attrNameLst>
                                          <p:attrName>ppt_y</p:attrName>
                                        </p:attrNameLst>
                                      </p:cBhvr>
                                      <p:tavLst>
                                        <p:tav tm="0">
                                          <p:val>
                                            <p:strVal val="ppt_y"/>
                                          </p:val>
                                        </p:tav>
                                        <p:tav tm="100000">
                                          <p:val>
                                            <p:strVal val="ppt_y"/>
                                          </p:val>
                                        </p:tav>
                                      </p:tavLst>
                                    </p:anim>
                                    <p:anim calcmode="lin" valueType="num">
                                      <p:cBhvr>
                                        <p:cTn id="175" dur="500"/>
                                        <p:tgtEl>
                                          <p:spTgt spid="24"/>
                                        </p:tgtEl>
                                        <p:attrNameLst>
                                          <p:attrName>ppt_h</p:attrName>
                                        </p:attrNameLst>
                                      </p:cBhvr>
                                      <p:tavLst>
                                        <p:tav tm="0">
                                          <p:val>
                                            <p:strVal val="ppt_h"/>
                                          </p:val>
                                        </p:tav>
                                        <p:tav tm="50000">
                                          <p:val>
                                            <p:strVal val="ppt_h+.01"/>
                                          </p:val>
                                        </p:tav>
                                        <p:tav tm="100000">
                                          <p:val>
                                            <p:strVal val="ppt_h/10"/>
                                          </p:val>
                                        </p:tav>
                                      </p:tavLst>
                                    </p:anim>
                                    <p:anim calcmode="lin" valueType="num">
                                      <p:cBhvr>
                                        <p:cTn id="176" dur="500"/>
                                        <p:tgtEl>
                                          <p:spTgt spid="24"/>
                                        </p:tgtEl>
                                        <p:attrNameLst>
                                          <p:attrName>ppt_w</p:attrName>
                                        </p:attrNameLst>
                                      </p:cBhvr>
                                      <p:tavLst>
                                        <p:tav tm="0">
                                          <p:val>
                                            <p:strVal val="ppt_w"/>
                                          </p:val>
                                        </p:tav>
                                        <p:tav tm="50000">
                                          <p:val>
                                            <p:strVal val="ppt_w+.01"/>
                                          </p:val>
                                        </p:tav>
                                        <p:tav tm="100000">
                                          <p:val>
                                            <p:strVal val="ppt_w/10"/>
                                          </p:val>
                                        </p:tav>
                                      </p:tavLst>
                                    </p:anim>
                                    <p:animEffect transition="out" filter="fade">
                                      <p:cBhvr>
                                        <p:cTn id="177" dur="500" tmFilter="0,0; .5, 0; 1, 1"/>
                                        <p:tgtEl>
                                          <p:spTgt spid="24"/>
                                        </p:tgtEl>
                                      </p:cBhvr>
                                    </p:animEffect>
                                    <p:set>
                                      <p:cBhvr>
                                        <p:cTn id="178" dur="1" fill="hold">
                                          <p:stCondLst>
                                            <p:cond delay="499"/>
                                          </p:stCondLst>
                                        </p:cTn>
                                        <p:tgtEl>
                                          <p:spTgt spid="24"/>
                                        </p:tgtEl>
                                        <p:attrNameLst>
                                          <p:attrName>style.visibility</p:attrName>
                                        </p:attrNameLst>
                                      </p:cBhvr>
                                      <p:to>
                                        <p:strVal val="hidden"/>
                                      </p:to>
                                    </p:set>
                                  </p:childTnLst>
                                </p:cTn>
                              </p:par>
                            </p:childTnLst>
                          </p:cTn>
                        </p:par>
                        <p:par>
                          <p:cTn id="179" fill="hold">
                            <p:stCondLst>
                              <p:cond delay="2750"/>
                            </p:stCondLst>
                            <p:childTnLst>
                              <p:par>
                                <p:cTn id="180" presetID="12" presetClass="entr" presetSubtype="4" fill="hold" grpId="0" nodeType="afterEffect">
                                  <p:stCondLst>
                                    <p:cond delay="0"/>
                                  </p:stCondLst>
                                  <p:iterate type="lt">
                                    <p:tmPct val="0"/>
                                  </p:iterate>
                                  <p:childTnLst>
                                    <p:set>
                                      <p:cBhvr>
                                        <p:cTn id="181" dur="1" fill="hold">
                                          <p:stCondLst>
                                            <p:cond delay="0"/>
                                          </p:stCondLst>
                                        </p:cTn>
                                        <p:tgtEl>
                                          <p:spTgt spid="44"/>
                                        </p:tgtEl>
                                        <p:attrNameLst>
                                          <p:attrName>style.visibility</p:attrName>
                                        </p:attrNameLst>
                                      </p:cBhvr>
                                      <p:to>
                                        <p:strVal val="visible"/>
                                      </p:to>
                                    </p:set>
                                    <p:animEffect transition="in" filter="slide(fromBottom)">
                                      <p:cBhvr>
                                        <p:cTn id="182" dur="500"/>
                                        <p:tgtEl>
                                          <p:spTgt spid="44"/>
                                        </p:tgtEl>
                                      </p:cBhvr>
                                    </p:animEffect>
                                  </p:childTnLst>
                                </p:cTn>
                              </p:par>
                            </p:childTnLst>
                          </p:cTn>
                        </p:par>
                      </p:childTnLst>
                    </p:cTn>
                  </p:par>
                  <p:par>
                    <p:cTn id="183" fill="hold">
                      <p:stCondLst>
                        <p:cond delay="indefinite"/>
                      </p:stCondLst>
                      <p:childTnLst>
                        <p:par>
                          <p:cTn id="184" fill="hold">
                            <p:stCondLst>
                              <p:cond delay="0"/>
                            </p:stCondLst>
                            <p:childTnLst>
                              <p:par>
                                <p:cTn id="185" presetID="30" presetClass="entr" presetSubtype="0" fill="hold" grpId="0" nodeType="clickEffect">
                                  <p:stCondLst>
                                    <p:cond delay="0"/>
                                  </p:stCondLst>
                                  <p:childTnLst>
                                    <p:set>
                                      <p:cBhvr>
                                        <p:cTn id="186" dur="1" fill="hold">
                                          <p:stCondLst>
                                            <p:cond delay="0"/>
                                          </p:stCondLst>
                                        </p:cTn>
                                        <p:tgtEl>
                                          <p:spTgt spid="45"/>
                                        </p:tgtEl>
                                        <p:attrNameLst>
                                          <p:attrName>style.visibility</p:attrName>
                                        </p:attrNameLst>
                                      </p:cBhvr>
                                      <p:to>
                                        <p:strVal val="visible"/>
                                      </p:to>
                                    </p:set>
                                    <p:animEffect transition="in" filter="fade">
                                      <p:cBhvr>
                                        <p:cTn id="187" dur="800" decel="100000"/>
                                        <p:tgtEl>
                                          <p:spTgt spid="45"/>
                                        </p:tgtEl>
                                      </p:cBhvr>
                                    </p:animEffect>
                                    <p:anim calcmode="lin" valueType="num">
                                      <p:cBhvr>
                                        <p:cTn id="188" dur="800" decel="100000" fill="hold"/>
                                        <p:tgtEl>
                                          <p:spTgt spid="45"/>
                                        </p:tgtEl>
                                        <p:attrNameLst>
                                          <p:attrName>style.rotation</p:attrName>
                                        </p:attrNameLst>
                                      </p:cBhvr>
                                      <p:tavLst>
                                        <p:tav tm="0">
                                          <p:val>
                                            <p:fltVal val="-90"/>
                                          </p:val>
                                        </p:tav>
                                        <p:tav tm="100000">
                                          <p:val>
                                            <p:fltVal val="0"/>
                                          </p:val>
                                        </p:tav>
                                      </p:tavLst>
                                    </p:anim>
                                    <p:anim calcmode="lin" valueType="num">
                                      <p:cBhvr>
                                        <p:cTn id="189" dur="800" decel="100000" fill="hold"/>
                                        <p:tgtEl>
                                          <p:spTgt spid="45"/>
                                        </p:tgtEl>
                                        <p:attrNameLst>
                                          <p:attrName>ppt_x</p:attrName>
                                        </p:attrNameLst>
                                      </p:cBhvr>
                                      <p:tavLst>
                                        <p:tav tm="0">
                                          <p:val>
                                            <p:strVal val="#ppt_x+0.4"/>
                                          </p:val>
                                        </p:tav>
                                        <p:tav tm="100000">
                                          <p:val>
                                            <p:strVal val="#ppt_x-0.05"/>
                                          </p:val>
                                        </p:tav>
                                      </p:tavLst>
                                    </p:anim>
                                    <p:anim calcmode="lin" valueType="num">
                                      <p:cBhvr>
                                        <p:cTn id="190" dur="800" decel="100000" fill="hold"/>
                                        <p:tgtEl>
                                          <p:spTgt spid="45"/>
                                        </p:tgtEl>
                                        <p:attrNameLst>
                                          <p:attrName>ppt_y</p:attrName>
                                        </p:attrNameLst>
                                      </p:cBhvr>
                                      <p:tavLst>
                                        <p:tav tm="0">
                                          <p:val>
                                            <p:strVal val="#ppt_y-0.4"/>
                                          </p:val>
                                        </p:tav>
                                        <p:tav tm="100000">
                                          <p:val>
                                            <p:strVal val="#ppt_y+0.1"/>
                                          </p:val>
                                        </p:tav>
                                      </p:tavLst>
                                    </p:anim>
                                    <p:anim calcmode="lin" valueType="num">
                                      <p:cBhvr>
                                        <p:cTn id="191" dur="200" accel="100000" fill="hold">
                                          <p:stCondLst>
                                            <p:cond delay="800"/>
                                          </p:stCondLst>
                                        </p:cTn>
                                        <p:tgtEl>
                                          <p:spTgt spid="45"/>
                                        </p:tgtEl>
                                        <p:attrNameLst>
                                          <p:attrName>ppt_x</p:attrName>
                                        </p:attrNameLst>
                                      </p:cBhvr>
                                      <p:tavLst>
                                        <p:tav tm="0">
                                          <p:val>
                                            <p:strVal val="#ppt_x-0.05"/>
                                          </p:val>
                                        </p:tav>
                                        <p:tav tm="100000">
                                          <p:val>
                                            <p:strVal val="#ppt_x"/>
                                          </p:val>
                                        </p:tav>
                                      </p:tavLst>
                                    </p:anim>
                                    <p:anim calcmode="lin" valueType="num">
                                      <p:cBhvr>
                                        <p:cTn id="192" dur="200" accel="100000" fill="hold">
                                          <p:stCondLst>
                                            <p:cond delay="800"/>
                                          </p:stCondLst>
                                        </p:cTn>
                                        <p:tgtEl>
                                          <p:spTgt spid="45"/>
                                        </p:tgtEl>
                                        <p:attrNameLst>
                                          <p:attrName>ppt_y</p:attrName>
                                        </p:attrNameLst>
                                      </p:cBhvr>
                                      <p:tavLst>
                                        <p:tav tm="0">
                                          <p:val>
                                            <p:strVal val="#ppt_y+0.1"/>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47" presetClass="entr" presetSubtype="0" fill="hold" grpId="0" nodeType="clickEffect">
                                  <p:stCondLst>
                                    <p:cond delay="0"/>
                                  </p:stCondLst>
                                  <p:childTnLst>
                                    <p:set>
                                      <p:cBhvr>
                                        <p:cTn id="196" dur="1" fill="hold">
                                          <p:stCondLst>
                                            <p:cond delay="0"/>
                                          </p:stCondLst>
                                        </p:cTn>
                                        <p:tgtEl>
                                          <p:spTgt spid="46"/>
                                        </p:tgtEl>
                                        <p:attrNameLst>
                                          <p:attrName>style.visibility</p:attrName>
                                        </p:attrNameLst>
                                      </p:cBhvr>
                                      <p:to>
                                        <p:strVal val="visible"/>
                                      </p:to>
                                    </p:set>
                                    <p:animEffect transition="in" filter="fade">
                                      <p:cBhvr>
                                        <p:cTn id="197" dur="1000"/>
                                        <p:tgtEl>
                                          <p:spTgt spid="46"/>
                                        </p:tgtEl>
                                      </p:cBhvr>
                                    </p:animEffect>
                                    <p:anim calcmode="lin" valueType="num">
                                      <p:cBhvr>
                                        <p:cTn id="198" dur="1000" fill="hold"/>
                                        <p:tgtEl>
                                          <p:spTgt spid="46"/>
                                        </p:tgtEl>
                                        <p:attrNameLst>
                                          <p:attrName>ppt_x</p:attrName>
                                        </p:attrNameLst>
                                      </p:cBhvr>
                                      <p:tavLst>
                                        <p:tav tm="0">
                                          <p:val>
                                            <p:strVal val="#ppt_x"/>
                                          </p:val>
                                        </p:tav>
                                        <p:tav tm="100000">
                                          <p:val>
                                            <p:strVal val="#ppt_x"/>
                                          </p:val>
                                        </p:tav>
                                      </p:tavLst>
                                    </p:anim>
                                    <p:anim calcmode="lin" valueType="num">
                                      <p:cBhvr>
                                        <p:cTn id="199" dur="1000" fill="hold"/>
                                        <p:tgtEl>
                                          <p:spTgt spid="46"/>
                                        </p:tgtEl>
                                        <p:attrNameLst>
                                          <p:attrName>ppt_y</p:attrName>
                                        </p:attrNameLst>
                                      </p:cBhvr>
                                      <p:tavLst>
                                        <p:tav tm="0">
                                          <p:val>
                                            <p:strVal val="#ppt_y-.1"/>
                                          </p:val>
                                        </p:tav>
                                        <p:tav tm="100000">
                                          <p:val>
                                            <p:strVal val="#ppt_y"/>
                                          </p:val>
                                        </p:tav>
                                      </p:tavLst>
                                    </p:anim>
                                  </p:childTnLst>
                                </p:cTn>
                              </p:par>
                              <p:par>
                                <p:cTn id="200" presetID="47" presetClass="entr" presetSubtype="0" fill="hold" grpId="3" nodeType="withEffect">
                                  <p:stCondLst>
                                    <p:cond delay="0"/>
                                  </p:stCondLst>
                                  <p:iterate type="lt">
                                    <p:tmPct val="0"/>
                                  </p:iterate>
                                  <p:childTnLst>
                                    <p:set>
                                      <p:cBhvr>
                                        <p:cTn id="201" dur="1" fill="hold">
                                          <p:stCondLst>
                                            <p:cond delay="0"/>
                                          </p:stCondLst>
                                        </p:cTn>
                                        <p:tgtEl>
                                          <p:spTgt spid="29"/>
                                        </p:tgtEl>
                                        <p:attrNameLst>
                                          <p:attrName>style.visibility</p:attrName>
                                        </p:attrNameLst>
                                      </p:cBhvr>
                                      <p:to>
                                        <p:strVal val="visible"/>
                                      </p:to>
                                    </p:set>
                                    <p:animEffect transition="in" filter="fade">
                                      <p:cBhvr>
                                        <p:cTn id="202" dur="1000"/>
                                        <p:tgtEl>
                                          <p:spTgt spid="29"/>
                                        </p:tgtEl>
                                      </p:cBhvr>
                                    </p:animEffect>
                                    <p:anim calcmode="lin" valueType="num">
                                      <p:cBhvr>
                                        <p:cTn id="203" dur="1000" fill="hold"/>
                                        <p:tgtEl>
                                          <p:spTgt spid="29"/>
                                        </p:tgtEl>
                                        <p:attrNameLst>
                                          <p:attrName>ppt_x</p:attrName>
                                        </p:attrNameLst>
                                      </p:cBhvr>
                                      <p:tavLst>
                                        <p:tav tm="0">
                                          <p:val>
                                            <p:strVal val="#ppt_x"/>
                                          </p:val>
                                        </p:tav>
                                        <p:tav tm="100000">
                                          <p:val>
                                            <p:strVal val="#ppt_x"/>
                                          </p:val>
                                        </p:tav>
                                      </p:tavLst>
                                    </p:anim>
                                    <p:anim calcmode="lin" valueType="num">
                                      <p:cBhvr>
                                        <p:cTn id="204" dur="1000" fill="hold"/>
                                        <p:tgtEl>
                                          <p:spTgt spid="29"/>
                                        </p:tgtEl>
                                        <p:attrNameLst>
                                          <p:attrName>ppt_y</p:attrName>
                                        </p:attrNameLst>
                                      </p:cBhvr>
                                      <p:tavLst>
                                        <p:tav tm="0">
                                          <p:val>
                                            <p:strVal val="#ppt_y-.1"/>
                                          </p:val>
                                        </p:tav>
                                        <p:tav tm="100000">
                                          <p:val>
                                            <p:strVal val="#ppt_y"/>
                                          </p:val>
                                        </p:tav>
                                      </p:tavLst>
                                    </p:anim>
                                  </p:childTnLst>
                                </p:cTn>
                              </p:par>
                              <p:par>
                                <p:cTn id="205" presetID="47" presetClass="entr" presetSubtype="0" fill="hold" grpId="4" nodeType="withEffect">
                                  <p:stCondLst>
                                    <p:cond delay="0"/>
                                  </p:stCondLst>
                                  <p:iterate type="lt">
                                    <p:tmPct val="0"/>
                                  </p:iterate>
                                  <p:childTnLst>
                                    <p:set>
                                      <p:cBhvr>
                                        <p:cTn id="206" dur="1" fill="hold">
                                          <p:stCondLst>
                                            <p:cond delay="0"/>
                                          </p:stCondLst>
                                        </p:cTn>
                                        <p:tgtEl>
                                          <p:spTgt spid="28"/>
                                        </p:tgtEl>
                                        <p:attrNameLst>
                                          <p:attrName>style.visibility</p:attrName>
                                        </p:attrNameLst>
                                      </p:cBhvr>
                                      <p:to>
                                        <p:strVal val="visible"/>
                                      </p:to>
                                    </p:set>
                                    <p:animEffect transition="in" filter="fade">
                                      <p:cBhvr>
                                        <p:cTn id="207" dur="1000"/>
                                        <p:tgtEl>
                                          <p:spTgt spid="28"/>
                                        </p:tgtEl>
                                      </p:cBhvr>
                                    </p:animEffect>
                                    <p:anim calcmode="lin" valueType="num">
                                      <p:cBhvr>
                                        <p:cTn id="208" dur="1000" fill="hold"/>
                                        <p:tgtEl>
                                          <p:spTgt spid="28"/>
                                        </p:tgtEl>
                                        <p:attrNameLst>
                                          <p:attrName>ppt_x</p:attrName>
                                        </p:attrNameLst>
                                      </p:cBhvr>
                                      <p:tavLst>
                                        <p:tav tm="0">
                                          <p:val>
                                            <p:strVal val="#ppt_x"/>
                                          </p:val>
                                        </p:tav>
                                        <p:tav tm="100000">
                                          <p:val>
                                            <p:strVal val="#ppt_x"/>
                                          </p:val>
                                        </p:tav>
                                      </p:tavLst>
                                    </p:anim>
                                    <p:anim calcmode="lin" valueType="num">
                                      <p:cBhvr>
                                        <p:cTn id="20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5" presetClass="entr" presetSubtype="10" fill="hold" grpId="1" nodeType="clickEffect">
                                  <p:stCondLst>
                                    <p:cond delay="0"/>
                                  </p:stCondLst>
                                  <p:iterate type="lt">
                                    <p:tmPct val="0"/>
                                  </p:iterate>
                                  <p:childTnLst>
                                    <p:set>
                                      <p:cBhvr>
                                        <p:cTn id="213" dur="1" fill="hold">
                                          <p:stCondLst>
                                            <p:cond delay="0"/>
                                          </p:stCondLst>
                                        </p:cTn>
                                        <p:tgtEl>
                                          <p:spTgt spid="47"/>
                                        </p:tgtEl>
                                        <p:attrNameLst>
                                          <p:attrName>style.visibility</p:attrName>
                                        </p:attrNameLst>
                                      </p:cBhvr>
                                      <p:to>
                                        <p:strVal val="visible"/>
                                      </p:to>
                                    </p:set>
                                    <p:animEffect transition="in" filter="checkerboard(across)">
                                      <p:cBhvr>
                                        <p:cTn id="214" dur="500"/>
                                        <p:tgtEl>
                                          <p:spTgt spid="47"/>
                                        </p:tgtEl>
                                      </p:cBhvr>
                                    </p:animEffect>
                                  </p:childTnLst>
                                </p:cTn>
                              </p:par>
                            </p:childTnLst>
                          </p:cTn>
                        </p:par>
                      </p:childTnLst>
                    </p:cTn>
                  </p:par>
                  <p:par>
                    <p:cTn id="215" fill="hold">
                      <p:stCondLst>
                        <p:cond delay="indefinite"/>
                      </p:stCondLst>
                      <p:childTnLst>
                        <p:par>
                          <p:cTn id="216" fill="hold">
                            <p:stCondLst>
                              <p:cond delay="0"/>
                            </p:stCondLst>
                            <p:childTnLst>
                              <p:par>
                                <p:cTn id="217" presetID="29" presetClass="exit" presetSubtype="0" fill="hold" grpId="0" nodeType="clickEffect">
                                  <p:stCondLst>
                                    <p:cond delay="0"/>
                                  </p:stCondLst>
                                  <p:iterate type="lt">
                                    <p:tmPct val="0"/>
                                  </p:iterate>
                                  <p:childTnLst>
                                    <p:anim calcmode="lin" valueType="num">
                                      <p:cBhvr>
                                        <p:cTn id="218" dur="1000"/>
                                        <p:tgtEl>
                                          <p:spTgt spid="47"/>
                                        </p:tgtEl>
                                        <p:attrNameLst>
                                          <p:attrName>ppt_x</p:attrName>
                                        </p:attrNameLst>
                                      </p:cBhvr>
                                      <p:tavLst>
                                        <p:tav tm="0">
                                          <p:val>
                                            <p:strVal val="ppt_x"/>
                                          </p:val>
                                        </p:tav>
                                        <p:tav tm="100000">
                                          <p:val>
                                            <p:strVal val="ppt_x-.2"/>
                                          </p:val>
                                        </p:tav>
                                      </p:tavLst>
                                    </p:anim>
                                    <p:anim calcmode="lin" valueType="num">
                                      <p:cBhvr>
                                        <p:cTn id="219" dur="1000"/>
                                        <p:tgtEl>
                                          <p:spTgt spid="47"/>
                                        </p:tgtEl>
                                        <p:attrNameLst>
                                          <p:attrName>ppt_y</p:attrName>
                                        </p:attrNameLst>
                                      </p:cBhvr>
                                      <p:tavLst>
                                        <p:tav tm="0">
                                          <p:val>
                                            <p:strVal val="ppt_y"/>
                                          </p:val>
                                        </p:tav>
                                        <p:tav tm="100000">
                                          <p:val>
                                            <p:strVal val="ppt_y"/>
                                          </p:val>
                                        </p:tav>
                                      </p:tavLst>
                                    </p:anim>
                                    <p:animEffect transition="out" filter="fade">
                                      <p:cBhvr>
                                        <p:cTn id="220" dur="1000"/>
                                        <p:tgtEl>
                                          <p:spTgt spid="47"/>
                                        </p:tgtEl>
                                      </p:cBhvr>
                                    </p:animEffect>
                                    <p:set>
                                      <p:cBhvr>
                                        <p:cTn id="221" dur="1" fill="hold">
                                          <p:stCondLst>
                                            <p:cond delay="999"/>
                                          </p:stCondLst>
                                        </p:cTn>
                                        <p:tgtEl>
                                          <p:spTgt spid="47"/>
                                        </p:tgtEl>
                                        <p:attrNameLst>
                                          <p:attrName>style.visibility</p:attrName>
                                        </p:attrNameLst>
                                      </p:cBhvr>
                                      <p:to>
                                        <p:strVal val="hidden"/>
                                      </p:to>
                                    </p:set>
                                  </p:childTnLst>
                                </p:cTn>
                              </p:par>
                            </p:childTnLst>
                          </p:cTn>
                        </p:par>
                        <p:par>
                          <p:cTn id="222" fill="hold">
                            <p:stCondLst>
                              <p:cond delay="1000"/>
                            </p:stCondLst>
                            <p:childTnLst>
                              <p:par>
                                <p:cTn id="223" presetID="9" presetClass="exit" presetSubtype="0" fill="hold" grpId="1" nodeType="afterEffect">
                                  <p:stCondLst>
                                    <p:cond delay="0"/>
                                  </p:stCondLst>
                                  <p:childTnLst>
                                    <p:animEffect transition="out" filter="dissolve">
                                      <p:cBhvr>
                                        <p:cTn id="224" dur="500"/>
                                        <p:tgtEl>
                                          <p:spTgt spid="46"/>
                                        </p:tgtEl>
                                      </p:cBhvr>
                                    </p:animEffect>
                                    <p:set>
                                      <p:cBhvr>
                                        <p:cTn id="225" dur="1" fill="hold">
                                          <p:stCondLst>
                                            <p:cond delay="499"/>
                                          </p:stCondLst>
                                        </p:cTn>
                                        <p:tgtEl>
                                          <p:spTgt spid="46"/>
                                        </p:tgtEl>
                                        <p:attrNameLst>
                                          <p:attrName>style.visibility</p:attrName>
                                        </p:attrNameLst>
                                      </p:cBhvr>
                                      <p:to>
                                        <p:strVal val="hidden"/>
                                      </p:to>
                                    </p:set>
                                  </p:childTnLst>
                                </p:cTn>
                              </p:par>
                              <p:par>
                                <p:cTn id="226" presetID="47" presetClass="entr" presetSubtype="0" fill="hold" grpId="0" nodeType="withEffect">
                                  <p:stCondLst>
                                    <p:cond delay="0"/>
                                  </p:stCondLst>
                                  <p:childTnLst>
                                    <p:set>
                                      <p:cBhvr>
                                        <p:cTn id="227" dur="1" fill="hold">
                                          <p:stCondLst>
                                            <p:cond delay="0"/>
                                          </p:stCondLst>
                                        </p:cTn>
                                        <p:tgtEl>
                                          <p:spTgt spid="48"/>
                                        </p:tgtEl>
                                        <p:attrNameLst>
                                          <p:attrName>style.visibility</p:attrName>
                                        </p:attrNameLst>
                                      </p:cBhvr>
                                      <p:to>
                                        <p:strVal val="visible"/>
                                      </p:to>
                                    </p:set>
                                    <p:animEffect transition="in" filter="fade">
                                      <p:cBhvr>
                                        <p:cTn id="228" dur="1000"/>
                                        <p:tgtEl>
                                          <p:spTgt spid="48"/>
                                        </p:tgtEl>
                                      </p:cBhvr>
                                    </p:animEffect>
                                    <p:anim calcmode="lin" valueType="num">
                                      <p:cBhvr>
                                        <p:cTn id="229" dur="1000" fill="hold"/>
                                        <p:tgtEl>
                                          <p:spTgt spid="48"/>
                                        </p:tgtEl>
                                        <p:attrNameLst>
                                          <p:attrName>ppt_x</p:attrName>
                                        </p:attrNameLst>
                                      </p:cBhvr>
                                      <p:tavLst>
                                        <p:tav tm="0">
                                          <p:val>
                                            <p:strVal val="#ppt_x"/>
                                          </p:val>
                                        </p:tav>
                                        <p:tav tm="100000">
                                          <p:val>
                                            <p:strVal val="#ppt_x"/>
                                          </p:val>
                                        </p:tav>
                                      </p:tavLst>
                                    </p:anim>
                                    <p:anim calcmode="lin" valueType="num">
                                      <p:cBhvr>
                                        <p:cTn id="23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presetID="0" presetClass="path" presetSubtype="0" accel="50000" decel="50000" fill="hold" grpId="2" nodeType="clickEffect">
                                  <p:stCondLst>
                                    <p:cond delay="0"/>
                                  </p:stCondLst>
                                  <p:iterate type="lt">
                                    <p:tmPct val="0"/>
                                  </p:iterate>
                                  <p:childTnLst>
                                    <p:animMotion origin="layout" path="M -1.66667E-6 -5.48462E-6 L -0.74809 -0.04211 " pathEditMode="relative" ptsTypes="AA">
                                      <p:cBhvr>
                                        <p:cTn id="234" dur="1000" fill="hold"/>
                                        <p:tgtEl>
                                          <p:spTgt spid="28"/>
                                        </p:tgtEl>
                                        <p:attrNameLst>
                                          <p:attrName>ppt_x</p:attrName>
                                          <p:attrName>ppt_y</p:attrName>
                                        </p:attrNameLst>
                                      </p:cBhvr>
                                    </p:animMotion>
                                  </p:childTnLst>
                                </p:cTn>
                              </p:par>
                              <p:par>
                                <p:cTn id="235" presetID="0" presetClass="path" presetSubtype="0" accel="50000" decel="50000" fill="hold" grpId="1" nodeType="withEffect">
                                  <p:stCondLst>
                                    <p:cond delay="0"/>
                                  </p:stCondLst>
                                  <p:childTnLst>
                                    <p:animMotion origin="layout" path="M 0 0 L -0.74809 0.29378 " pathEditMode="relative" ptsTypes="AA">
                                      <p:cBhvr>
                                        <p:cTn id="236" dur="1000" fill="hold"/>
                                        <p:tgtEl>
                                          <p:spTgt spid="48"/>
                                        </p:tgtEl>
                                        <p:attrNameLst>
                                          <p:attrName>ppt_x</p:attrName>
                                          <p:attrName>ppt_y</p:attrName>
                                        </p:attrNameLst>
                                      </p:cBhvr>
                                    </p:animMotion>
                                  </p:childTnLst>
                                </p:cTn>
                              </p:par>
                              <p:par>
                                <p:cTn id="237" presetID="0" presetClass="path" presetSubtype="0" accel="50000" decel="50000" fill="hold" grpId="4" nodeType="withEffect">
                                  <p:stCondLst>
                                    <p:cond delay="0"/>
                                  </p:stCondLst>
                                  <p:iterate type="lt">
                                    <p:tmPct val="0"/>
                                  </p:iterate>
                                  <p:childTnLst>
                                    <p:animMotion origin="layout" path="M 0 0 L -0.72448 0.5665 " pathEditMode="relative" ptsTypes="AA">
                                      <p:cBhvr>
                                        <p:cTn id="238" dur="1000" fill="hold"/>
                                        <p:tgtEl>
                                          <p:spTgt spid="29"/>
                                        </p:tgtEl>
                                        <p:attrNameLst>
                                          <p:attrName>ppt_x</p:attrName>
                                          <p:attrName>ppt_y</p:attrName>
                                        </p:attrNameLst>
                                      </p:cBhvr>
                                    </p:animMotion>
                                  </p:childTnLst>
                                </p:cTn>
                              </p:par>
                              <p:par>
                                <p:cTn id="239" presetID="22" presetClass="exit" presetSubtype="4" fill="hold" grpId="5" nodeType="withEffect">
                                  <p:stCondLst>
                                    <p:cond delay="0"/>
                                  </p:stCondLst>
                                  <p:iterate type="lt">
                                    <p:tmPct val="0"/>
                                  </p:iterate>
                                  <p:childTnLst>
                                    <p:animEffect transition="out" filter="wipe(down)">
                                      <p:cBhvr>
                                        <p:cTn id="240" dur="500"/>
                                        <p:tgtEl>
                                          <p:spTgt spid="28"/>
                                        </p:tgtEl>
                                      </p:cBhvr>
                                    </p:animEffect>
                                    <p:set>
                                      <p:cBhvr>
                                        <p:cTn id="241" dur="1" fill="hold">
                                          <p:stCondLst>
                                            <p:cond delay="499"/>
                                          </p:stCondLst>
                                        </p:cTn>
                                        <p:tgtEl>
                                          <p:spTgt spid="28"/>
                                        </p:tgtEl>
                                        <p:attrNameLst>
                                          <p:attrName>style.visibility</p:attrName>
                                        </p:attrNameLst>
                                      </p:cBhvr>
                                      <p:to>
                                        <p:strVal val="hidden"/>
                                      </p:to>
                                    </p:set>
                                  </p:childTnLst>
                                </p:cTn>
                              </p:par>
                              <p:par>
                                <p:cTn id="242" presetID="22" presetClass="exit" presetSubtype="4" fill="hold" grpId="5" nodeType="withEffect">
                                  <p:stCondLst>
                                    <p:cond delay="0"/>
                                  </p:stCondLst>
                                  <p:iterate type="lt">
                                    <p:tmPct val="0"/>
                                  </p:iterate>
                                  <p:childTnLst>
                                    <p:animEffect transition="out" filter="wipe(down)">
                                      <p:cBhvr>
                                        <p:cTn id="243" dur="500"/>
                                        <p:tgtEl>
                                          <p:spTgt spid="29"/>
                                        </p:tgtEl>
                                      </p:cBhvr>
                                    </p:animEffect>
                                    <p:set>
                                      <p:cBhvr>
                                        <p:cTn id="244" dur="1" fill="hold">
                                          <p:stCondLst>
                                            <p:cond delay="499"/>
                                          </p:stCondLst>
                                        </p:cTn>
                                        <p:tgtEl>
                                          <p:spTgt spid="29"/>
                                        </p:tgtEl>
                                        <p:attrNameLst>
                                          <p:attrName>style.visibility</p:attrName>
                                        </p:attrNameLst>
                                      </p:cBhvr>
                                      <p:to>
                                        <p:strVal val="hidden"/>
                                      </p:to>
                                    </p:set>
                                  </p:childTnLst>
                                </p:cTn>
                              </p:par>
                              <p:par>
                                <p:cTn id="245" presetID="47" presetClass="entr" presetSubtype="0" fill="hold" nodeType="withEffect">
                                  <p:stCondLst>
                                    <p:cond delay="0"/>
                                  </p:stCondLst>
                                  <p:childTnLst>
                                    <p:set>
                                      <p:cBhvr>
                                        <p:cTn id="246" dur="1" fill="hold">
                                          <p:stCondLst>
                                            <p:cond delay="0"/>
                                          </p:stCondLst>
                                        </p:cTn>
                                        <p:tgtEl>
                                          <p:spTgt spid="1027"/>
                                        </p:tgtEl>
                                        <p:attrNameLst>
                                          <p:attrName>style.visibility</p:attrName>
                                        </p:attrNameLst>
                                      </p:cBhvr>
                                      <p:to>
                                        <p:strVal val="visible"/>
                                      </p:to>
                                    </p:set>
                                    <p:animEffect transition="in" filter="fade">
                                      <p:cBhvr>
                                        <p:cTn id="247" dur="1000"/>
                                        <p:tgtEl>
                                          <p:spTgt spid="1027"/>
                                        </p:tgtEl>
                                      </p:cBhvr>
                                    </p:animEffect>
                                    <p:anim calcmode="lin" valueType="num">
                                      <p:cBhvr>
                                        <p:cTn id="248" dur="1000" fill="hold"/>
                                        <p:tgtEl>
                                          <p:spTgt spid="1027"/>
                                        </p:tgtEl>
                                        <p:attrNameLst>
                                          <p:attrName>ppt_x</p:attrName>
                                        </p:attrNameLst>
                                      </p:cBhvr>
                                      <p:tavLst>
                                        <p:tav tm="0">
                                          <p:val>
                                            <p:strVal val="#ppt_x"/>
                                          </p:val>
                                        </p:tav>
                                        <p:tav tm="100000">
                                          <p:val>
                                            <p:strVal val="#ppt_x"/>
                                          </p:val>
                                        </p:tav>
                                      </p:tavLst>
                                    </p:anim>
                                    <p:anim calcmode="lin" valueType="num">
                                      <p:cBhvr>
                                        <p:cTn id="249" dur="1000" fill="hold"/>
                                        <p:tgtEl>
                                          <p:spTgt spid="1027"/>
                                        </p:tgtEl>
                                        <p:attrNameLst>
                                          <p:attrName>ppt_y</p:attrName>
                                        </p:attrNameLst>
                                      </p:cBhvr>
                                      <p:tavLst>
                                        <p:tav tm="0">
                                          <p:val>
                                            <p:strVal val="#ppt_y-.1"/>
                                          </p:val>
                                        </p:tav>
                                        <p:tav tm="100000">
                                          <p:val>
                                            <p:strVal val="#ppt_y"/>
                                          </p:val>
                                        </p:tav>
                                      </p:tavLst>
                                    </p:anim>
                                  </p:childTnLst>
                                </p:cTn>
                              </p:par>
                            </p:childTnLst>
                          </p:cTn>
                        </p:par>
                        <p:par>
                          <p:cTn id="250" fill="hold">
                            <p:stCondLst>
                              <p:cond delay="1000"/>
                            </p:stCondLst>
                            <p:childTnLst>
                              <p:par>
                                <p:cTn id="251" presetID="27" presetClass="entr" presetSubtype="0" fill="hold" grpId="0" nodeType="afterEffect">
                                  <p:stCondLst>
                                    <p:cond delay="0"/>
                                  </p:stCondLst>
                                  <p:iterate type="lt">
                                    <p:tmPct val="50000"/>
                                  </p:iterate>
                                  <p:childTnLst>
                                    <p:set>
                                      <p:cBhvr>
                                        <p:cTn id="252" dur="1" fill="hold">
                                          <p:stCondLst>
                                            <p:cond delay="0"/>
                                          </p:stCondLst>
                                        </p:cTn>
                                        <p:tgtEl>
                                          <p:spTgt spid="36"/>
                                        </p:tgtEl>
                                        <p:attrNameLst>
                                          <p:attrName>style.visibility</p:attrName>
                                        </p:attrNameLst>
                                      </p:cBhvr>
                                      <p:to>
                                        <p:strVal val="visible"/>
                                      </p:to>
                                    </p:set>
                                    <p:anim calcmode="discrete" valueType="clr">
                                      <p:cBhvr override="childStyle">
                                        <p:cTn id="253"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254" dur="80"/>
                                        <p:tgtEl>
                                          <p:spTgt spid="36"/>
                                        </p:tgtEl>
                                        <p:attrNameLst>
                                          <p:attrName>fillcolor</p:attrName>
                                        </p:attrNameLst>
                                      </p:cBhvr>
                                      <p:tavLst>
                                        <p:tav tm="0">
                                          <p:val>
                                            <p:clrVal>
                                              <a:schemeClr val="accent2"/>
                                            </p:clrVal>
                                          </p:val>
                                        </p:tav>
                                        <p:tav tm="50000">
                                          <p:val>
                                            <p:clrVal>
                                              <a:schemeClr val="hlink"/>
                                            </p:clrVal>
                                          </p:val>
                                        </p:tav>
                                      </p:tavLst>
                                    </p:anim>
                                    <p:set>
                                      <p:cBhvr>
                                        <p:cTn id="255" dur="80"/>
                                        <p:tgtEl>
                                          <p:spTgt spid="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0" grpId="0"/>
      <p:bldP spid="21" grpId="0"/>
      <p:bldP spid="22" grpId="0"/>
      <p:bldP spid="23" grpId="0" animBg="1"/>
      <p:bldP spid="24" grpId="0"/>
      <p:bldP spid="24" grpId="1"/>
      <p:bldP spid="25" grpId="0" animBg="1"/>
      <p:bldP spid="27" grpId="0" animBg="1"/>
      <p:bldP spid="27" grpId="1" animBg="1"/>
      <p:bldP spid="28" grpId="0" animBg="1"/>
      <p:bldP spid="28" grpId="1" animBg="1"/>
      <p:bldP spid="28" grpId="2" animBg="1"/>
      <p:bldP spid="28" grpId="3" animBg="1"/>
      <p:bldP spid="28" grpId="4" animBg="1"/>
      <p:bldP spid="28" grpId="5" animBg="1"/>
      <p:bldP spid="29" grpId="0" animBg="1"/>
      <p:bldP spid="29" grpId="1" animBg="1"/>
      <p:bldP spid="29" grpId="2" animBg="1"/>
      <p:bldP spid="29" grpId="3" animBg="1"/>
      <p:bldP spid="29" grpId="4" animBg="1"/>
      <p:bldP spid="29" grpId="5" animBg="1"/>
      <p:bldP spid="30" grpId="0" animBg="1"/>
      <p:bldP spid="30" grpId="1" animBg="1"/>
      <p:bldP spid="31" grpId="0" animBg="1"/>
      <p:bldP spid="31" grpId="1" animBg="1"/>
      <p:bldP spid="32" grpId="0" animBg="1"/>
      <p:bldP spid="32" grpId="1" animBg="1"/>
      <p:bldP spid="33" grpId="0" animBg="1"/>
      <p:bldP spid="33" grpId="1" animBg="1"/>
      <p:bldP spid="37" grpId="0" animBg="1"/>
      <p:bldP spid="38" grpId="0" animBg="1"/>
      <p:bldP spid="39" grpId="0" animBg="1"/>
      <p:bldP spid="44" grpId="0"/>
      <p:bldP spid="45" grpId="0" animBg="1"/>
      <p:bldP spid="46" grpId="0" animBg="1"/>
      <p:bldP spid="46" grpId="1" animBg="1"/>
      <p:bldP spid="47" grpId="0" animBg="1"/>
      <p:bldP spid="47" grpId="1" animBg="1"/>
      <p:bldP spid="48" grpId="0" animBg="1"/>
      <p:bldP spid="48" grpId="1" animBg="1"/>
      <p:bldP spid="34" grpId="0"/>
      <p:bldP spid="34" grpId="1"/>
      <p:bldP spid="3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229600" cy="4525963"/>
          </a:xfrm>
        </p:spPr>
        <p:txBody>
          <a:bodyPr>
            <a:normAutofit/>
          </a:bodyPr>
          <a:lstStyle/>
          <a:p>
            <a:pPr marL="0" indent="0">
              <a:buNone/>
            </a:pPr>
            <a:r>
              <a:rPr lang="it-CH" sz="1800" b="1" i="1" dirty="0">
                <a:solidFill>
                  <a:schemeClr val="tx2">
                    <a:lumMod val="50000"/>
                  </a:schemeClr>
                </a:solidFill>
                <a:latin typeface="Century" panose="02040604050505020304" pitchFamily="18" charset="0"/>
              </a:rPr>
              <a:t>Regolamento sul EM</a:t>
            </a:r>
          </a:p>
          <a:p>
            <a:pPr marL="0" indent="0">
              <a:buNone/>
            </a:pPr>
            <a:endParaRPr lang="it-CH" sz="1800" b="1" dirty="0">
              <a:solidFill>
                <a:schemeClr val="tx2">
                  <a:lumMod val="50000"/>
                </a:schemeClr>
              </a:solidFill>
              <a:latin typeface="Century" panose="02040604050505020304" pitchFamily="18" charset="0"/>
            </a:endParaRPr>
          </a:p>
          <a:p>
            <a:pPr marL="182562" indent="0" algn="just">
              <a:buNone/>
            </a:pPr>
            <a:r>
              <a:rPr lang="it-IT" sz="1800" b="1" dirty="0">
                <a:solidFill>
                  <a:schemeClr val="tx2">
                    <a:lumMod val="50000"/>
                  </a:schemeClr>
                </a:solidFill>
                <a:latin typeface="Century" panose="02040604050505020304" pitchFamily="18" charset="0"/>
              </a:rPr>
              <a:t>Articolo 2	Durata della pena</a:t>
            </a:r>
          </a:p>
          <a:p>
            <a:pPr marL="176213" indent="4763" algn="just">
              <a:buNone/>
              <a:tabLst>
                <a:tab pos="360363" algn="l"/>
              </a:tabLst>
            </a:pPr>
            <a:r>
              <a:rPr lang="it-IT" sz="1800" baseline="30000" dirty="0">
                <a:solidFill>
                  <a:schemeClr val="tx2">
                    <a:lumMod val="50000"/>
                  </a:schemeClr>
                </a:solidFill>
                <a:latin typeface="Century" panose="02040604050505020304" pitchFamily="18" charset="0"/>
              </a:rPr>
              <a:t>1</a:t>
            </a:r>
            <a:r>
              <a:rPr lang="it-IT" sz="1800" dirty="0">
                <a:solidFill>
                  <a:schemeClr val="tx2">
                    <a:lumMod val="50000"/>
                  </a:schemeClr>
                </a:solidFill>
                <a:latin typeface="Century" panose="02040604050505020304" pitchFamily="18" charset="0"/>
              </a:rPr>
              <a:t>	La sorveglianza elettronica è ammessa a condizione che la pena pronunciata oppure la durata totale delle pene eseguibili simultaneamente sia compresa tra un minimo di 20 giorni e 12 mesi al massimo. </a:t>
            </a:r>
          </a:p>
          <a:p>
            <a:pPr marL="176213" indent="4763" algn="just">
              <a:buNone/>
              <a:tabLst>
                <a:tab pos="360363" algn="l"/>
              </a:tabLst>
            </a:pPr>
            <a:r>
              <a:rPr lang="it-IT" sz="1800" baseline="30000" dirty="0">
                <a:solidFill>
                  <a:schemeClr val="tx2">
                    <a:lumMod val="50000"/>
                  </a:schemeClr>
                </a:solidFill>
                <a:latin typeface="Century" panose="02040604050505020304" pitchFamily="18" charset="0"/>
              </a:rPr>
              <a:t>2</a:t>
            </a:r>
            <a:r>
              <a:rPr lang="it-IT" sz="1800" dirty="0">
                <a:solidFill>
                  <a:schemeClr val="tx2">
                    <a:lumMod val="50000"/>
                  </a:schemeClr>
                </a:solidFill>
                <a:latin typeface="Century" panose="02040604050505020304" pitchFamily="18" charset="0"/>
              </a:rPr>
              <a:t>	La detenzione provvisoria o per motivi di sicurezza non è presa in considerazione per il calcolo (principio della pena lorda).</a:t>
            </a:r>
          </a:p>
          <a:p>
            <a:pPr marL="176213" indent="4763" algn="just">
              <a:buNone/>
              <a:tabLst>
                <a:tab pos="360363" algn="l"/>
              </a:tabLst>
            </a:pPr>
            <a:r>
              <a:rPr lang="it-IT" sz="1800" baseline="30000" dirty="0">
                <a:solidFill>
                  <a:schemeClr val="tx2">
                    <a:lumMod val="50000"/>
                  </a:schemeClr>
                </a:solidFill>
                <a:latin typeface="Century" panose="02040604050505020304" pitchFamily="18" charset="0"/>
              </a:rPr>
              <a:t>3</a:t>
            </a:r>
            <a:r>
              <a:rPr lang="it-IT" sz="1800" dirty="0">
                <a:solidFill>
                  <a:schemeClr val="tx2">
                    <a:lumMod val="50000"/>
                  </a:schemeClr>
                </a:solidFill>
                <a:latin typeface="Century" panose="02040604050505020304" pitchFamily="18" charset="0"/>
              </a:rPr>
              <a:t>	Per le pene sospese parzialmente, è determinante la durata totale della pena inflitta (parte sospesa più parte da eseguire).</a:t>
            </a:r>
          </a:p>
          <a:p>
            <a:pPr marL="182562" indent="0" algn="just">
              <a:buNone/>
            </a:pPr>
            <a:endParaRPr lang="it-IT" sz="1800"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42</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4865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outVertical)">
                                      <p:cBhvr>
                                        <p:cTn id="7" dur="500"/>
                                        <p:tgtEl>
                                          <p:spTgt spid="3">
                                            <p:txEl>
                                              <p:pRg st="2" end="2"/>
                                            </p:txEl>
                                          </p:spTgt>
                                        </p:tgtEl>
                                      </p:cBhvr>
                                    </p:animEffect>
                                  </p:childTnLst>
                                </p:cTn>
                              </p:par>
                              <p:par>
                                <p:cTn id="8" presetID="16" presetClass="entr" presetSubtype="37"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outVertical)">
                                      <p:cBhvr>
                                        <p:cTn id="10" dur="500"/>
                                        <p:tgtEl>
                                          <p:spTgt spid="3">
                                            <p:txEl>
                                              <p:pRg st="3" end="3"/>
                                            </p:txEl>
                                          </p:spTgt>
                                        </p:tgtEl>
                                      </p:cBhvr>
                                    </p:animEffect>
                                  </p:childTnLst>
                                </p:cTn>
                              </p:par>
                              <p:par>
                                <p:cTn id="11" presetID="16" presetClass="entr" presetSubtype="37"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outVertical)">
                                      <p:cBhvr>
                                        <p:cTn id="13" dur="500"/>
                                        <p:tgtEl>
                                          <p:spTgt spid="3">
                                            <p:txEl>
                                              <p:pRg st="4" end="4"/>
                                            </p:txEl>
                                          </p:spTgt>
                                        </p:tgtEl>
                                      </p:cBhvr>
                                    </p:animEffect>
                                  </p:childTnLst>
                                </p:cTn>
                              </p:par>
                              <p:par>
                                <p:cTn id="14" presetID="16" presetClass="entr" presetSubtype="37"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arn(outVertical)">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229600" cy="4896544"/>
          </a:xfrm>
        </p:spPr>
        <p:txBody>
          <a:bodyPr>
            <a:normAutofit fontScale="92500" lnSpcReduction="10000"/>
          </a:bodyPr>
          <a:lstStyle/>
          <a:p>
            <a:pPr marL="0" indent="0">
              <a:buNone/>
            </a:pPr>
            <a:r>
              <a:rPr lang="it-CH" sz="1800" b="1" i="1" dirty="0">
                <a:solidFill>
                  <a:schemeClr val="tx2">
                    <a:lumMod val="50000"/>
                  </a:schemeClr>
                </a:solidFill>
                <a:latin typeface="Century" panose="02040604050505020304" pitchFamily="18" charset="0"/>
              </a:rPr>
              <a:t>Regolamento sul EM</a:t>
            </a:r>
          </a:p>
          <a:p>
            <a:pPr marL="0" indent="0">
              <a:buNone/>
            </a:pPr>
            <a:endParaRPr lang="it-CH" sz="1800" b="1" dirty="0">
              <a:solidFill>
                <a:schemeClr val="tx2">
                  <a:lumMod val="50000"/>
                </a:schemeClr>
              </a:solidFill>
              <a:latin typeface="Century" panose="02040604050505020304" pitchFamily="18" charset="0"/>
            </a:endParaRPr>
          </a:p>
          <a:p>
            <a:pPr marL="182562" indent="0" algn="just">
              <a:lnSpc>
                <a:spcPct val="110000"/>
              </a:lnSpc>
              <a:buNone/>
            </a:pPr>
            <a:r>
              <a:rPr lang="it-IT" sz="1800" b="1" dirty="0">
                <a:solidFill>
                  <a:schemeClr val="tx2">
                    <a:lumMod val="50000"/>
                  </a:schemeClr>
                </a:solidFill>
                <a:latin typeface="Century" panose="02040604050505020304" pitchFamily="18" charset="0"/>
              </a:rPr>
              <a:t>Articolo 4	Condizioni personali</a:t>
            </a:r>
          </a:p>
          <a:p>
            <a:pPr marL="182562" indent="0" algn="just">
              <a:lnSpc>
                <a:spcPct val="110000"/>
              </a:lnSpc>
              <a:spcBef>
                <a:spcPts val="600"/>
              </a:spcBef>
              <a:buNone/>
            </a:pPr>
            <a:r>
              <a:rPr lang="it-IT" sz="1800" dirty="0">
                <a:solidFill>
                  <a:schemeClr val="tx2">
                    <a:lumMod val="50000"/>
                  </a:schemeClr>
                </a:solidFill>
                <a:latin typeface="Century" panose="02040604050505020304" pitchFamily="18" charset="0"/>
              </a:rPr>
              <a:t>Per beneficiare della sorveglianza elettronica devono essere soddisfatte le seguenti condizioni:</a:t>
            </a:r>
          </a:p>
          <a:p>
            <a:pPr marL="182562" indent="0" algn="just">
              <a:lnSpc>
                <a:spcPct val="110000"/>
              </a:lnSpc>
              <a:buNone/>
            </a:pPr>
            <a:r>
              <a:rPr lang="it-IT" sz="1800" dirty="0">
                <a:solidFill>
                  <a:schemeClr val="tx2">
                    <a:lumMod val="50000"/>
                  </a:schemeClr>
                </a:solidFill>
                <a:latin typeface="Century" panose="02040604050505020304" pitchFamily="18" charset="0"/>
              </a:rPr>
              <a:t>...</a:t>
            </a:r>
          </a:p>
          <a:p>
            <a:pPr marL="182562" indent="0" algn="just">
              <a:lnSpc>
                <a:spcPct val="110000"/>
              </a:lnSpc>
              <a:spcBef>
                <a:spcPts val="600"/>
              </a:spcBef>
              <a:buNone/>
              <a:tabLst>
                <a:tab pos="442913" algn="l"/>
              </a:tabLst>
            </a:pPr>
            <a:r>
              <a:rPr lang="it-IT" sz="1800" dirty="0">
                <a:solidFill>
                  <a:schemeClr val="tx2">
                    <a:lumMod val="50000"/>
                  </a:schemeClr>
                </a:solidFill>
                <a:latin typeface="Century" panose="02040604050505020304" pitchFamily="18" charset="0"/>
              </a:rPr>
              <a:t>d)	autorizzazione di soggiorno in Svizzera e diritto di esercitare un’attività lavorativa, una formazione o di occupazione ai sensi della lettera f) seconda frase di quest’articolo; </a:t>
            </a:r>
          </a:p>
          <a:p>
            <a:pPr marL="182562" indent="0" algn="just">
              <a:lnSpc>
                <a:spcPct val="110000"/>
              </a:lnSpc>
              <a:spcBef>
                <a:spcPts val="600"/>
              </a:spcBef>
              <a:buNone/>
              <a:tabLst>
                <a:tab pos="442913" algn="l"/>
              </a:tabLst>
            </a:pPr>
            <a:r>
              <a:rPr lang="it-IT" sz="1800" dirty="0">
                <a:solidFill>
                  <a:schemeClr val="tx2">
                    <a:lumMod val="50000"/>
                  </a:schemeClr>
                </a:solidFill>
                <a:latin typeface="Century" panose="02040604050505020304" pitchFamily="18" charset="0"/>
              </a:rPr>
              <a:t>e)	nessuna espulsione ai sensi degli art. 66a e 66abis CP ;</a:t>
            </a:r>
          </a:p>
          <a:p>
            <a:pPr marL="182562" indent="0" algn="just">
              <a:lnSpc>
                <a:spcPct val="110000"/>
              </a:lnSpc>
              <a:spcBef>
                <a:spcPts val="600"/>
              </a:spcBef>
              <a:buNone/>
              <a:tabLst>
                <a:tab pos="442913" algn="l"/>
              </a:tabLst>
            </a:pPr>
            <a:r>
              <a:rPr lang="it-IT" sz="1800" dirty="0">
                <a:solidFill>
                  <a:schemeClr val="tx2">
                    <a:lumMod val="50000"/>
                  </a:schemeClr>
                </a:solidFill>
                <a:latin typeface="Century" panose="02040604050505020304" pitchFamily="18" charset="0"/>
              </a:rPr>
              <a:t>f)	esercitare un’attività professionale o una formazione riconosciuta, corrispondenti ad un’occupazione di almeno 20 ore la settimana. </a:t>
            </a:r>
          </a:p>
          <a:p>
            <a:pPr marL="182562" indent="0" algn="just">
              <a:lnSpc>
                <a:spcPct val="110000"/>
              </a:lnSpc>
              <a:buNone/>
            </a:pPr>
            <a:r>
              <a:rPr lang="it-IT" sz="1800" dirty="0">
                <a:solidFill>
                  <a:schemeClr val="tx2">
                    <a:lumMod val="50000"/>
                  </a:schemeClr>
                </a:solidFill>
                <a:latin typeface="Century" panose="02040604050505020304" pitchFamily="18" charset="0"/>
              </a:rPr>
              <a:t>Il lavoro domestico, i compiti educativi, la partecipazione a un programma occupazionale o ad altra attività strutturata, sono considerati equivalenti. Alla persona condannata può essere assegnata un’attività di almeno 20 ore la settimana, senza che ciò costituisca un diritto;</a:t>
            </a:r>
          </a:p>
          <a:p>
            <a:pPr marL="182562" indent="0" algn="just">
              <a:buNone/>
            </a:pPr>
            <a:endParaRPr lang="it-IT" sz="1800"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43</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230284"/>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229600" cy="4525963"/>
          </a:xfrm>
        </p:spPr>
        <p:txBody>
          <a:bodyPr>
            <a:normAutofit fontScale="92500"/>
          </a:bodyPr>
          <a:lstStyle/>
          <a:p>
            <a:pPr marL="0" indent="0">
              <a:buNone/>
            </a:pPr>
            <a:r>
              <a:rPr lang="it-CH" sz="1800" b="1" i="1" dirty="0">
                <a:solidFill>
                  <a:schemeClr val="tx2">
                    <a:lumMod val="50000"/>
                  </a:schemeClr>
                </a:solidFill>
                <a:latin typeface="Century" panose="02040604050505020304" pitchFamily="18" charset="0"/>
              </a:rPr>
              <a:t>Regolamento sul EM</a:t>
            </a:r>
          </a:p>
          <a:p>
            <a:pPr marL="0" indent="0">
              <a:buNone/>
            </a:pPr>
            <a:endParaRPr lang="it-CH" sz="1800" b="1" dirty="0">
              <a:solidFill>
                <a:schemeClr val="tx2">
                  <a:lumMod val="50000"/>
                </a:schemeClr>
              </a:solidFill>
              <a:latin typeface="Century" panose="02040604050505020304" pitchFamily="18" charset="0"/>
            </a:endParaRPr>
          </a:p>
          <a:p>
            <a:pPr marL="182562" indent="0" algn="just">
              <a:lnSpc>
                <a:spcPct val="110000"/>
              </a:lnSpc>
              <a:spcBef>
                <a:spcPts val="600"/>
              </a:spcBef>
              <a:buNone/>
            </a:pPr>
            <a:r>
              <a:rPr lang="it-IT" sz="1800" b="1" dirty="0">
                <a:solidFill>
                  <a:schemeClr val="tx2">
                    <a:lumMod val="50000"/>
                  </a:schemeClr>
                </a:solidFill>
                <a:latin typeface="Century" panose="02040604050505020304" pitchFamily="18" charset="0"/>
              </a:rPr>
              <a:t>Articolo 10	Controllo</a:t>
            </a:r>
          </a:p>
          <a:p>
            <a:pPr marL="182562" indent="0" algn="just">
              <a:lnSpc>
                <a:spcPct val="110000"/>
              </a:lnSpc>
              <a:spcBef>
                <a:spcPts val="1200"/>
              </a:spcBef>
              <a:buNone/>
              <a:tabLst>
                <a:tab pos="442913" algn="l"/>
              </a:tabLst>
            </a:pPr>
            <a:r>
              <a:rPr lang="it-IT" sz="1800" baseline="30000" dirty="0">
                <a:solidFill>
                  <a:schemeClr val="tx2">
                    <a:lumMod val="50000"/>
                  </a:schemeClr>
                </a:solidFill>
                <a:latin typeface="Century" panose="02040604050505020304" pitchFamily="18" charset="0"/>
              </a:rPr>
              <a:t>1</a:t>
            </a:r>
            <a:r>
              <a:rPr lang="it-IT" sz="1800" dirty="0">
                <a:solidFill>
                  <a:schemeClr val="tx2">
                    <a:lumMod val="50000"/>
                  </a:schemeClr>
                </a:solidFill>
                <a:latin typeface="Century" panose="02040604050505020304" pitchFamily="18" charset="0"/>
              </a:rPr>
              <a:t>	Durante l’esecuzione, l’autorità verifica che la persona condannata esegua l’attività dichiarata ai fini della concessione della sorveglianza elettronica. </a:t>
            </a:r>
          </a:p>
          <a:p>
            <a:pPr marL="182562" indent="0" algn="just">
              <a:lnSpc>
                <a:spcPct val="110000"/>
              </a:lnSpc>
              <a:spcBef>
                <a:spcPts val="600"/>
              </a:spcBef>
              <a:buNone/>
              <a:tabLst>
                <a:tab pos="442913" algn="l"/>
              </a:tabLst>
            </a:pPr>
            <a:r>
              <a:rPr lang="it-IT" sz="1800" baseline="30000" dirty="0">
                <a:solidFill>
                  <a:schemeClr val="tx2">
                    <a:lumMod val="50000"/>
                  </a:schemeClr>
                </a:solidFill>
                <a:latin typeface="Century" panose="02040604050505020304" pitchFamily="18" charset="0"/>
              </a:rPr>
              <a:t>2</a:t>
            </a:r>
            <a:r>
              <a:rPr lang="it-IT" sz="1800" dirty="0">
                <a:solidFill>
                  <a:schemeClr val="tx2">
                    <a:lumMod val="50000"/>
                  </a:schemeClr>
                </a:solidFill>
                <a:latin typeface="Century" panose="02040604050505020304" pitchFamily="18" charset="0"/>
              </a:rPr>
              <a:t>	A questo scopo, essa prende tutte le misure necessarie. In particolare, può in qualsiasi momento e, a seconda della tecnica utilizzata per la sorveglianza: </a:t>
            </a:r>
          </a:p>
          <a:p>
            <a:pPr marL="360363" indent="0" algn="just">
              <a:lnSpc>
                <a:spcPct val="110000"/>
              </a:lnSpc>
              <a:spcBef>
                <a:spcPts val="600"/>
              </a:spcBef>
              <a:buNone/>
              <a:tabLst>
                <a:tab pos="720725" algn="l"/>
              </a:tabLst>
            </a:pPr>
            <a:r>
              <a:rPr lang="it-IT" sz="1800" dirty="0">
                <a:solidFill>
                  <a:schemeClr val="tx2">
                    <a:lumMod val="50000"/>
                  </a:schemeClr>
                </a:solidFill>
                <a:latin typeface="Century" panose="02040604050505020304" pitchFamily="18" charset="0"/>
              </a:rPr>
              <a:t>a)	informare chi impiega o dispensa la formazione alla persona condannata che quest’ultima esegue una pena mediante il regime della sorveglianza elettronica e l’invita a informare immediatamente l’autorità competente in caso di assenza dal luogo di lavoro o di formazione;</a:t>
            </a:r>
          </a:p>
          <a:p>
            <a:pPr marL="360363" indent="0" algn="just">
              <a:lnSpc>
                <a:spcPct val="110000"/>
              </a:lnSpc>
              <a:spcBef>
                <a:spcPts val="600"/>
              </a:spcBef>
              <a:buNone/>
              <a:tabLst>
                <a:tab pos="720725" algn="l"/>
              </a:tabLst>
            </a:pPr>
            <a:r>
              <a:rPr lang="it-IT" sz="1800" dirty="0">
                <a:solidFill>
                  <a:schemeClr val="tx2">
                    <a:lumMod val="50000"/>
                  </a:schemeClr>
                </a:solidFill>
                <a:latin typeface="Century" panose="02040604050505020304" pitchFamily="18" charset="0"/>
              </a:rPr>
              <a:t>b)	recarsi sul posto di lavoro o di formazione della persona condannata. </a:t>
            </a:r>
          </a:p>
          <a:p>
            <a:pPr marL="182562" indent="0" algn="just">
              <a:lnSpc>
                <a:spcPct val="110000"/>
              </a:lnSpc>
              <a:spcBef>
                <a:spcPts val="600"/>
              </a:spcBef>
              <a:buNone/>
              <a:tabLst>
                <a:tab pos="442913" algn="l"/>
              </a:tabLst>
            </a:pPr>
            <a:r>
              <a:rPr lang="it-IT" sz="1800" baseline="30000" dirty="0">
                <a:solidFill>
                  <a:schemeClr val="tx2">
                    <a:lumMod val="50000"/>
                  </a:schemeClr>
                </a:solidFill>
                <a:latin typeface="Century" panose="02040604050505020304" pitchFamily="18" charset="0"/>
              </a:rPr>
              <a:t>3</a:t>
            </a:r>
            <a:r>
              <a:rPr lang="it-IT" sz="1800" dirty="0">
                <a:solidFill>
                  <a:schemeClr val="tx2">
                    <a:lumMod val="50000"/>
                  </a:schemeClr>
                </a:solidFill>
                <a:latin typeface="Century" panose="02040604050505020304" pitchFamily="18" charset="0"/>
              </a:rPr>
              <a:t>	L’autorità può delegare la sua competenza.</a:t>
            </a:r>
          </a:p>
          <a:p>
            <a:pPr marL="182562" indent="0" algn="just">
              <a:buNone/>
            </a:pPr>
            <a:endParaRPr lang="it-IT" sz="1800"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44</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537492"/>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229600" cy="4525963"/>
          </a:xfrm>
        </p:spPr>
        <p:txBody>
          <a:bodyPr>
            <a:normAutofit fontScale="47500" lnSpcReduction="20000"/>
          </a:bodyPr>
          <a:lstStyle/>
          <a:p>
            <a:pPr marL="0" indent="0">
              <a:buNone/>
            </a:pPr>
            <a:r>
              <a:rPr lang="it-CH" sz="3400" b="1" i="1" dirty="0">
                <a:solidFill>
                  <a:schemeClr val="tx2">
                    <a:lumMod val="50000"/>
                  </a:schemeClr>
                </a:solidFill>
                <a:latin typeface="Century" panose="02040604050505020304" pitchFamily="18" charset="0"/>
              </a:rPr>
              <a:t>Regolamento sul EM</a:t>
            </a:r>
          </a:p>
          <a:p>
            <a:pPr marL="0" indent="0">
              <a:buNone/>
            </a:pPr>
            <a:endParaRPr lang="it-CH" sz="1800" b="1" dirty="0">
              <a:solidFill>
                <a:schemeClr val="tx2">
                  <a:lumMod val="50000"/>
                </a:schemeClr>
              </a:solidFill>
              <a:latin typeface="Century" panose="02040604050505020304" pitchFamily="18" charset="0"/>
            </a:endParaRPr>
          </a:p>
          <a:p>
            <a:pPr marL="182562" indent="0" algn="just">
              <a:lnSpc>
                <a:spcPct val="120000"/>
              </a:lnSpc>
              <a:spcBef>
                <a:spcPts val="600"/>
              </a:spcBef>
              <a:buNone/>
            </a:pPr>
            <a:r>
              <a:rPr lang="it-IT" sz="3300" b="1" dirty="0">
                <a:solidFill>
                  <a:schemeClr val="tx2">
                    <a:lumMod val="50000"/>
                  </a:schemeClr>
                </a:solidFill>
                <a:latin typeface="Century" panose="02040604050505020304" pitchFamily="18" charset="0"/>
              </a:rPr>
              <a:t>Articolo 11	Autorizzazione di congedo</a:t>
            </a:r>
          </a:p>
          <a:p>
            <a:pPr marL="183600" indent="0" algn="just">
              <a:lnSpc>
                <a:spcPct val="120000"/>
              </a:lnSpc>
              <a:spcBef>
                <a:spcPts val="600"/>
              </a:spcBef>
              <a:buNone/>
              <a:tabLst>
                <a:tab pos="360363" algn="l"/>
              </a:tabLst>
            </a:pPr>
            <a:r>
              <a:rPr lang="it-IT" sz="3300" baseline="30000" dirty="0">
                <a:solidFill>
                  <a:schemeClr val="tx2">
                    <a:lumMod val="50000"/>
                  </a:schemeClr>
                </a:solidFill>
                <a:latin typeface="Century" panose="02040604050505020304" pitchFamily="18" charset="0"/>
              </a:rPr>
              <a:t>1</a:t>
            </a:r>
            <a:r>
              <a:rPr lang="it-IT" sz="3300" dirty="0">
                <a:solidFill>
                  <a:schemeClr val="tx2">
                    <a:lumMod val="50000"/>
                  </a:schemeClr>
                </a:solidFill>
                <a:latin typeface="Century" panose="02040604050505020304" pitchFamily="18" charset="0"/>
              </a:rPr>
              <a:t>  Durante i giorni di libero dal lavoro o dalla formazione, come il sabato, la domenica e i giorni festivi, su decisione dell’autorità, la persona condannata può disporre, di un massimo di ore giornaliere di tempo libero, secondo la seguente progressione: </a:t>
            </a:r>
          </a:p>
          <a:p>
            <a:pPr marL="2152650" indent="0" algn="just">
              <a:lnSpc>
                <a:spcPct val="120000"/>
              </a:lnSpc>
              <a:spcBef>
                <a:spcPts val="600"/>
              </a:spcBef>
              <a:buNone/>
              <a:tabLst>
                <a:tab pos="442913" algn="l"/>
              </a:tabLst>
            </a:pPr>
            <a:r>
              <a:rPr lang="it-IT" sz="3300" dirty="0">
                <a:solidFill>
                  <a:schemeClr val="tx2">
                    <a:lumMod val="50000"/>
                  </a:schemeClr>
                </a:solidFill>
                <a:latin typeface="Century" panose="02040604050505020304" pitchFamily="18" charset="0"/>
              </a:rPr>
              <a:t>1° e 2° mese	3 h/giorno</a:t>
            </a:r>
          </a:p>
          <a:p>
            <a:pPr marL="2152650" indent="0" algn="just">
              <a:lnSpc>
                <a:spcPct val="120000"/>
              </a:lnSpc>
              <a:spcBef>
                <a:spcPts val="600"/>
              </a:spcBef>
              <a:buNone/>
              <a:tabLst>
                <a:tab pos="442913" algn="l"/>
              </a:tabLst>
            </a:pPr>
            <a:r>
              <a:rPr lang="it-IT" sz="3300" dirty="0">
                <a:solidFill>
                  <a:schemeClr val="tx2">
                    <a:lumMod val="50000"/>
                  </a:schemeClr>
                </a:solidFill>
                <a:latin typeface="Century" panose="02040604050505020304" pitchFamily="18" charset="0"/>
              </a:rPr>
              <a:t>3° e 4° mese	4 h/giorno</a:t>
            </a:r>
          </a:p>
          <a:p>
            <a:pPr marL="2152650" indent="0" algn="just">
              <a:lnSpc>
                <a:spcPct val="120000"/>
              </a:lnSpc>
              <a:spcBef>
                <a:spcPts val="600"/>
              </a:spcBef>
              <a:buNone/>
              <a:tabLst>
                <a:tab pos="442913" algn="l"/>
              </a:tabLst>
            </a:pPr>
            <a:r>
              <a:rPr lang="it-IT" sz="3300" dirty="0">
                <a:solidFill>
                  <a:schemeClr val="tx2">
                    <a:lumMod val="50000"/>
                  </a:schemeClr>
                </a:solidFill>
                <a:latin typeface="Century" panose="02040604050505020304" pitchFamily="18" charset="0"/>
              </a:rPr>
              <a:t>5° e 6° mese	6 h/giorno</a:t>
            </a:r>
          </a:p>
          <a:p>
            <a:pPr marL="2152650" indent="0" algn="just">
              <a:lnSpc>
                <a:spcPct val="120000"/>
              </a:lnSpc>
              <a:spcBef>
                <a:spcPts val="600"/>
              </a:spcBef>
              <a:buNone/>
              <a:tabLst>
                <a:tab pos="442913" algn="l"/>
              </a:tabLst>
            </a:pPr>
            <a:r>
              <a:rPr lang="it-IT" sz="3300" dirty="0">
                <a:solidFill>
                  <a:schemeClr val="tx2">
                    <a:lumMod val="50000"/>
                  </a:schemeClr>
                </a:solidFill>
                <a:latin typeface="Century" panose="02040604050505020304" pitchFamily="18" charset="0"/>
              </a:rPr>
              <a:t>dal 7° mese	8 h/giorno</a:t>
            </a:r>
          </a:p>
          <a:p>
            <a:pPr marL="182562" indent="0" algn="just">
              <a:lnSpc>
                <a:spcPct val="120000"/>
              </a:lnSpc>
              <a:spcBef>
                <a:spcPts val="600"/>
              </a:spcBef>
              <a:buNone/>
              <a:tabLst>
                <a:tab pos="442913" algn="l"/>
              </a:tabLst>
            </a:pPr>
            <a:endParaRPr lang="it-IT" sz="3300" dirty="0">
              <a:solidFill>
                <a:schemeClr val="tx2">
                  <a:lumMod val="50000"/>
                </a:schemeClr>
              </a:solidFill>
              <a:latin typeface="Century" panose="02040604050505020304" pitchFamily="18" charset="0"/>
            </a:endParaRPr>
          </a:p>
          <a:p>
            <a:pPr marL="182562" indent="0" algn="just">
              <a:lnSpc>
                <a:spcPct val="120000"/>
              </a:lnSpc>
              <a:spcBef>
                <a:spcPts val="600"/>
              </a:spcBef>
              <a:buNone/>
              <a:tabLst>
                <a:tab pos="442913" algn="l"/>
              </a:tabLst>
            </a:pPr>
            <a:r>
              <a:rPr lang="it-IT" sz="3300" baseline="30000" dirty="0">
                <a:solidFill>
                  <a:schemeClr val="tx2">
                    <a:lumMod val="50000"/>
                  </a:schemeClr>
                </a:solidFill>
                <a:latin typeface="Century" panose="02040604050505020304" pitchFamily="18" charset="0"/>
              </a:rPr>
              <a:t>2</a:t>
            </a:r>
            <a:r>
              <a:rPr lang="it-IT" sz="3300" dirty="0">
                <a:solidFill>
                  <a:schemeClr val="tx2">
                    <a:lumMod val="50000"/>
                  </a:schemeClr>
                </a:solidFill>
                <a:latin typeface="Century" panose="02040604050505020304" pitchFamily="18" charset="0"/>
              </a:rPr>
              <a:t>	Su decisione dell’autorità, le ore di tempo libero possono essere cumulate fino ad un massimo di 24 ore tra il 3° e 6° mese e di 36 ore dal 7° mese. Il saldo ore resta acquisito</a:t>
            </a:r>
          </a:p>
          <a:p>
            <a:pPr marL="182562" indent="0" algn="just">
              <a:lnSpc>
                <a:spcPct val="120000"/>
              </a:lnSpc>
              <a:spcBef>
                <a:spcPts val="600"/>
              </a:spcBef>
              <a:buNone/>
              <a:tabLst>
                <a:tab pos="442913" algn="l"/>
              </a:tabLst>
            </a:pPr>
            <a:endParaRPr lang="it-IT" sz="2100"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45</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000120"/>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229600" cy="4525963"/>
          </a:xfrm>
        </p:spPr>
        <p:txBody>
          <a:bodyPr>
            <a:normAutofit/>
          </a:bodyPr>
          <a:lstStyle/>
          <a:p>
            <a:pPr marL="0" indent="0">
              <a:buNone/>
            </a:pPr>
            <a:r>
              <a:rPr lang="it-CH" sz="1700" b="1" i="1" dirty="0">
                <a:solidFill>
                  <a:schemeClr val="tx2">
                    <a:lumMod val="50000"/>
                  </a:schemeClr>
                </a:solidFill>
                <a:latin typeface="Century" panose="02040604050505020304" pitchFamily="18" charset="0"/>
              </a:rPr>
              <a:t>Regolamento sul EM</a:t>
            </a:r>
          </a:p>
          <a:p>
            <a:pPr marL="0" indent="0">
              <a:buNone/>
            </a:pPr>
            <a:endParaRPr lang="it-CH" sz="1800" b="1" dirty="0">
              <a:solidFill>
                <a:schemeClr val="tx2">
                  <a:lumMod val="50000"/>
                </a:schemeClr>
              </a:solidFill>
              <a:latin typeface="Century" panose="02040604050505020304" pitchFamily="18" charset="0"/>
            </a:endParaRPr>
          </a:p>
          <a:p>
            <a:pPr marL="182562" indent="0" algn="just">
              <a:lnSpc>
                <a:spcPct val="120000"/>
              </a:lnSpc>
              <a:spcBef>
                <a:spcPts val="600"/>
              </a:spcBef>
              <a:buNone/>
            </a:pPr>
            <a:r>
              <a:rPr lang="it-IT" sz="1800" b="1" dirty="0">
                <a:solidFill>
                  <a:schemeClr val="tx2">
                    <a:lumMod val="50000"/>
                  </a:schemeClr>
                </a:solidFill>
                <a:latin typeface="Century" panose="02040604050505020304" pitchFamily="18" charset="0"/>
              </a:rPr>
              <a:t>Articolo 20	Liberazione condizionale</a:t>
            </a:r>
          </a:p>
          <a:p>
            <a:pPr marL="182562" indent="0" algn="just">
              <a:lnSpc>
                <a:spcPct val="120000"/>
              </a:lnSpc>
              <a:spcBef>
                <a:spcPts val="600"/>
              </a:spcBef>
              <a:buNone/>
            </a:pPr>
            <a:r>
              <a:rPr lang="it-IT" sz="1800" dirty="0">
                <a:solidFill>
                  <a:schemeClr val="tx2">
                    <a:lumMod val="50000"/>
                  </a:schemeClr>
                </a:solidFill>
                <a:latin typeface="Century" panose="02040604050505020304" pitchFamily="18" charset="0"/>
              </a:rPr>
              <a:t>Riservato l’art. 43 cpv. 3 CP, si applicano le norme sulla liberazione condizionale (art. 86 e segg CP).</a:t>
            </a:r>
          </a:p>
          <a:p>
            <a:pPr marL="182562" indent="0" algn="just">
              <a:lnSpc>
                <a:spcPct val="120000"/>
              </a:lnSpc>
              <a:spcBef>
                <a:spcPts val="600"/>
              </a:spcBef>
              <a:buNone/>
            </a:pPr>
            <a:endParaRPr lang="it-IT" sz="1800" dirty="0">
              <a:solidFill>
                <a:schemeClr val="tx2">
                  <a:lumMod val="50000"/>
                </a:schemeClr>
              </a:solidFill>
              <a:latin typeface="Century" panose="02040604050505020304" pitchFamily="18" charset="0"/>
            </a:endParaRPr>
          </a:p>
          <a:p>
            <a:pPr marL="182562" indent="0" algn="just">
              <a:lnSpc>
                <a:spcPct val="120000"/>
              </a:lnSpc>
              <a:spcBef>
                <a:spcPts val="600"/>
              </a:spcBef>
              <a:buNone/>
              <a:tabLst>
                <a:tab pos="442913" algn="l"/>
              </a:tabLst>
            </a:pPr>
            <a:endParaRPr lang="it-IT" sz="2100"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46</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92863"/>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229600" cy="4525963"/>
          </a:xfrm>
        </p:spPr>
        <p:txBody>
          <a:bodyPr>
            <a:normAutofit/>
          </a:bodyPr>
          <a:lstStyle/>
          <a:p>
            <a:pPr marL="0" indent="0">
              <a:buNone/>
            </a:pPr>
            <a:r>
              <a:rPr lang="it-CH" sz="1700" b="1" i="1" dirty="0">
                <a:solidFill>
                  <a:schemeClr val="tx2">
                    <a:lumMod val="50000"/>
                  </a:schemeClr>
                </a:solidFill>
                <a:latin typeface="Century" panose="02040604050505020304" pitchFamily="18" charset="0"/>
              </a:rPr>
              <a:t>Regolamento sul EM</a:t>
            </a:r>
          </a:p>
          <a:p>
            <a:pPr marL="0" indent="0">
              <a:buNone/>
            </a:pPr>
            <a:endParaRPr lang="it-CH" sz="1800" b="1" dirty="0">
              <a:solidFill>
                <a:schemeClr val="tx2">
                  <a:lumMod val="50000"/>
                </a:schemeClr>
              </a:solidFill>
              <a:latin typeface="Century" panose="02040604050505020304" pitchFamily="18" charset="0"/>
            </a:endParaRPr>
          </a:p>
          <a:p>
            <a:pPr marL="182562" indent="0" algn="just">
              <a:lnSpc>
                <a:spcPct val="120000"/>
              </a:lnSpc>
              <a:spcBef>
                <a:spcPts val="600"/>
              </a:spcBef>
              <a:buNone/>
            </a:pPr>
            <a:r>
              <a:rPr lang="it-IT" sz="1800" b="1" dirty="0">
                <a:solidFill>
                  <a:schemeClr val="tx2">
                    <a:lumMod val="50000"/>
                  </a:schemeClr>
                </a:solidFill>
                <a:latin typeface="Century" panose="02040604050505020304" pitchFamily="18" charset="0"/>
              </a:rPr>
              <a:t>Titolo II	Sorveglianza elettronica in luogo del lavoro esterno e del lavoro e alloggio esterni (art. 79b cpv.1 let. b CP)</a:t>
            </a:r>
          </a:p>
          <a:p>
            <a:pPr marL="182562" indent="0" algn="just">
              <a:lnSpc>
                <a:spcPct val="120000"/>
              </a:lnSpc>
              <a:spcBef>
                <a:spcPts val="600"/>
              </a:spcBef>
              <a:buNone/>
            </a:pPr>
            <a:r>
              <a:rPr lang="it-IT" sz="1800" b="1" dirty="0">
                <a:solidFill>
                  <a:schemeClr val="tx2">
                    <a:lumMod val="50000"/>
                  </a:schemeClr>
                </a:solidFill>
                <a:latin typeface="Century" panose="02040604050505020304" pitchFamily="18" charset="0"/>
              </a:rPr>
              <a:t>Capitolo 10	Campo di applicazione </a:t>
            </a:r>
          </a:p>
          <a:p>
            <a:pPr marL="182562" indent="0" algn="just">
              <a:lnSpc>
                <a:spcPct val="120000"/>
              </a:lnSpc>
              <a:spcBef>
                <a:spcPts val="600"/>
              </a:spcBef>
              <a:buNone/>
            </a:pPr>
            <a:r>
              <a:rPr lang="it-IT" sz="1800" b="1" dirty="0">
                <a:solidFill>
                  <a:schemeClr val="tx2">
                    <a:lumMod val="50000"/>
                  </a:schemeClr>
                </a:solidFill>
                <a:latin typeface="Century" panose="02040604050505020304" pitchFamily="18" charset="0"/>
              </a:rPr>
              <a:t>Articolo 21	Principio</a:t>
            </a:r>
          </a:p>
          <a:p>
            <a:pPr marL="182562" indent="0" algn="just">
              <a:lnSpc>
                <a:spcPct val="120000"/>
              </a:lnSpc>
              <a:spcBef>
                <a:spcPts val="600"/>
              </a:spcBef>
              <a:buNone/>
              <a:tabLst>
                <a:tab pos="360363" algn="l"/>
              </a:tabLst>
            </a:pPr>
            <a:r>
              <a:rPr lang="it-IT" sz="1800" baseline="30000" dirty="0">
                <a:solidFill>
                  <a:schemeClr val="tx2">
                    <a:lumMod val="50000"/>
                  </a:schemeClr>
                </a:solidFill>
                <a:latin typeface="Century" panose="02040604050505020304" pitchFamily="18" charset="0"/>
              </a:rPr>
              <a:t>1</a:t>
            </a:r>
            <a:r>
              <a:rPr lang="it-IT" sz="1800" dirty="0">
                <a:solidFill>
                  <a:schemeClr val="tx2">
                    <a:lumMod val="50000"/>
                  </a:schemeClr>
                </a:solidFill>
                <a:latin typeface="Century" panose="02040604050505020304" pitchFamily="18" charset="0"/>
              </a:rPr>
              <a:t>	La sorveglianza elettronica può essere autorizzata in luogo del lavoro esterno e/o del lavoro e alloggio esterni per una durata da 3 a 12 mesi. </a:t>
            </a:r>
          </a:p>
          <a:p>
            <a:pPr marL="182562" indent="0" algn="just">
              <a:lnSpc>
                <a:spcPct val="120000"/>
              </a:lnSpc>
              <a:spcBef>
                <a:spcPts val="600"/>
              </a:spcBef>
              <a:buNone/>
              <a:tabLst>
                <a:tab pos="360363" algn="l"/>
              </a:tabLst>
            </a:pPr>
            <a:r>
              <a:rPr lang="it-IT" sz="1800" baseline="30000" dirty="0">
                <a:solidFill>
                  <a:schemeClr val="tx2">
                    <a:lumMod val="50000"/>
                  </a:schemeClr>
                </a:solidFill>
                <a:latin typeface="Century" panose="02040604050505020304" pitchFamily="18" charset="0"/>
              </a:rPr>
              <a:t>2</a:t>
            </a:r>
            <a:r>
              <a:rPr lang="it-IT" sz="1800" dirty="0">
                <a:solidFill>
                  <a:schemeClr val="tx2">
                    <a:lumMod val="50000"/>
                  </a:schemeClr>
                </a:solidFill>
                <a:latin typeface="Century" panose="02040604050505020304" pitchFamily="18" charset="0"/>
              </a:rPr>
              <a:t>	La sorveglianza elettronica assume in questo caso la funzione di fase supplementare nel regime progressivo di esecuzione della pena. </a:t>
            </a:r>
          </a:p>
          <a:p>
            <a:pPr marL="182562" indent="0" algn="just">
              <a:lnSpc>
                <a:spcPct val="120000"/>
              </a:lnSpc>
              <a:spcBef>
                <a:spcPts val="600"/>
              </a:spcBef>
              <a:buNone/>
            </a:pPr>
            <a:endParaRPr lang="it-IT" sz="1800" dirty="0">
              <a:solidFill>
                <a:schemeClr val="tx2">
                  <a:lumMod val="50000"/>
                </a:schemeClr>
              </a:solidFill>
              <a:latin typeface="Century" panose="02040604050505020304" pitchFamily="18" charset="0"/>
            </a:endParaRPr>
          </a:p>
          <a:p>
            <a:pPr marL="182562" indent="0" algn="just">
              <a:lnSpc>
                <a:spcPct val="120000"/>
              </a:lnSpc>
              <a:spcBef>
                <a:spcPts val="600"/>
              </a:spcBef>
              <a:buNone/>
            </a:pPr>
            <a:endParaRPr lang="it-IT" sz="1800" dirty="0">
              <a:solidFill>
                <a:schemeClr val="tx2">
                  <a:lumMod val="50000"/>
                </a:schemeClr>
              </a:solidFill>
              <a:latin typeface="Century" panose="02040604050505020304" pitchFamily="18" charset="0"/>
            </a:endParaRPr>
          </a:p>
          <a:p>
            <a:pPr marL="182562" indent="0" algn="just">
              <a:lnSpc>
                <a:spcPct val="120000"/>
              </a:lnSpc>
              <a:spcBef>
                <a:spcPts val="600"/>
              </a:spcBef>
              <a:buNone/>
              <a:tabLst>
                <a:tab pos="442913" algn="l"/>
              </a:tabLst>
            </a:pPr>
            <a:endParaRPr lang="it-IT" sz="2100"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47</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545771"/>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424936" cy="4525963"/>
          </a:xfrm>
        </p:spPr>
        <p:txBody>
          <a:bodyPr>
            <a:normAutofit fontScale="92500"/>
          </a:bodyPr>
          <a:lstStyle/>
          <a:p>
            <a:pPr marL="0" indent="0">
              <a:buNone/>
            </a:pPr>
            <a:r>
              <a:rPr lang="it-CH" sz="1700" b="1" i="1" dirty="0">
                <a:solidFill>
                  <a:schemeClr val="tx2">
                    <a:lumMod val="50000"/>
                  </a:schemeClr>
                </a:solidFill>
                <a:latin typeface="Century" panose="02040604050505020304" pitchFamily="18" charset="0"/>
              </a:rPr>
              <a:t>Regolamento sul EM</a:t>
            </a:r>
          </a:p>
          <a:p>
            <a:pPr marL="0" indent="0">
              <a:buNone/>
            </a:pPr>
            <a:endParaRPr lang="it-CH" sz="1800" b="1" dirty="0">
              <a:solidFill>
                <a:schemeClr val="tx2">
                  <a:lumMod val="50000"/>
                </a:schemeClr>
              </a:solidFill>
              <a:latin typeface="Century" panose="02040604050505020304" pitchFamily="18" charset="0"/>
            </a:endParaRPr>
          </a:p>
          <a:p>
            <a:pPr marL="182562" indent="0" algn="just">
              <a:lnSpc>
                <a:spcPct val="120000"/>
              </a:lnSpc>
              <a:spcBef>
                <a:spcPts val="600"/>
              </a:spcBef>
              <a:buNone/>
            </a:pPr>
            <a:r>
              <a:rPr lang="it-IT" sz="1800" b="1" dirty="0">
                <a:solidFill>
                  <a:schemeClr val="tx2">
                    <a:lumMod val="50000"/>
                  </a:schemeClr>
                </a:solidFill>
                <a:latin typeface="Century" panose="02040604050505020304" pitchFamily="18" charset="0"/>
              </a:rPr>
              <a:t>Titolo </a:t>
            </a:r>
            <a:r>
              <a:rPr lang="it-IT" sz="1800" b="1" dirty="0" smtClean="0">
                <a:solidFill>
                  <a:schemeClr val="tx2">
                    <a:lumMod val="50000"/>
                  </a:schemeClr>
                </a:solidFill>
                <a:latin typeface="Century" panose="02040604050505020304" pitchFamily="18" charset="0"/>
              </a:rPr>
              <a:t>IV</a:t>
            </a:r>
            <a:r>
              <a:rPr lang="it-IT" sz="1800" b="1" dirty="0">
                <a:solidFill>
                  <a:schemeClr val="tx2">
                    <a:lumMod val="50000"/>
                  </a:schemeClr>
                </a:solidFill>
                <a:latin typeface="Century" panose="02040604050505020304" pitchFamily="18" charset="0"/>
              </a:rPr>
              <a:t>	Protezione dei dati</a:t>
            </a:r>
          </a:p>
          <a:p>
            <a:pPr marL="182562" indent="0" algn="just">
              <a:lnSpc>
                <a:spcPct val="120000"/>
              </a:lnSpc>
              <a:spcBef>
                <a:spcPts val="600"/>
              </a:spcBef>
              <a:buNone/>
            </a:pPr>
            <a:r>
              <a:rPr lang="it-IT" sz="1800" b="1" dirty="0">
                <a:solidFill>
                  <a:schemeClr val="tx2">
                    <a:lumMod val="50000"/>
                  </a:schemeClr>
                </a:solidFill>
                <a:latin typeface="Century" panose="02040604050505020304" pitchFamily="18" charset="0"/>
              </a:rPr>
              <a:t>Articolo 28	Accesso ai dati</a:t>
            </a:r>
          </a:p>
          <a:p>
            <a:pPr marL="182562" indent="0" algn="just">
              <a:lnSpc>
                <a:spcPct val="120000"/>
              </a:lnSpc>
              <a:spcBef>
                <a:spcPts val="600"/>
              </a:spcBef>
              <a:buNone/>
            </a:pPr>
            <a:r>
              <a:rPr lang="it-IT" sz="1800" dirty="0">
                <a:solidFill>
                  <a:schemeClr val="tx2">
                    <a:lumMod val="50000"/>
                  </a:schemeClr>
                </a:solidFill>
                <a:latin typeface="Century" panose="02040604050505020304" pitchFamily="18" charset="0"/>
              </a:rPr>
              <a:t>Durante l’esecuzione della sanzione, i dati generati dall’utilizzo di un sistema di geolocalizzazione sono accessibili: </a:t>
            </a:r>
          </a:p>
          <a:p>
            <a:pPr marL="534988" indent="-354013" algn="just">
              <a:lnSpc>
                <a:spcPct val="120000"/>
              </a:lnSpc>
              <a:spcBef>
                <a:spcPts val="600"/>
              </a:spcBef>
              <a:buNone/>
            </a:pPr>
            <a:r>
              <a:rPr lang="it-IT" sz="1800" dirty="0">
                <a:solidFill>
                  <a:schemeClr val="tx2">
                    <a:lumMod val="50000"/>
                  </a:schemeClr>
                </a:solidFill>
                <a:latin typeface="Century" panose="02040604050505020304" pitchFamily="18" charset="0"/>
              </a:rPr>
              <a:t>a)	all’autorità d’esecuzione competente e ad eventuali enti delegati;</a:t>
            </a:r>
          </a:p>
          <a:p>
            <a:pPr marL="534988" indent="-354013" algn="just">
              <a:lnSpc>
                <a:spcPct val="120000"/>
              </a:lnSpc>
              <a:spcBef>
                <a:spcPts val="600"/>
              </a:spcBef>
              <a:buNone/>
            </a:pPr>
            <a:r>
              <a:rPr lang="it-IT" sz="1800" dirty="0">
                <a:solidFill>
                  <a:schemeClr val="tx2">
                    <a:lumMod val="50000"/>
                  </a:schemeClr>
                </a:solidFill>
                <a:latin typeface="Century" panose="02040604050505020304" pitchFamily="18" charset="0"/>
              </a:rPr>
              <a:t>b)	alla centrale di sorveglianza, secondo le modalità del suo capitolato d’onere ;</a:t>
            </a:r>
          </a:p>
          <a:p>
            <a:pPr marL="534988" indent="-354013" algn="just">
              <a:lnSpc>
                <a:spcPct val="120000"/>
              </a:lnSpc>
              <a:spcBef>
                <a:spcPts val="600"/>
              </a:spcBef>
              <a:buNone/>
            </a:pPr>
            <a:r>
              <a:rPr lang="it-IT" sz="1800" dirty="0">
                <a:solidFill>
                  <a:schemeClr val="tx2">
                    <a:lumMod val="50000"/>
                  </a:schemeClr>
                </a:solidFill>
                <a:latin typeface="Century" panose="02040604050505020304" pitchFamily="18" charset="0"/>
              </a:rPr>
              <a:t>c)	agli operatori tecnici autorizzati.</a:t>
            </a:r>
          </a:p>
          <a:p>
            <a:pPr marL="182562" indent="0" algn="just">
              <a:lnSpc>
                <a:spcPct val="120000"/>
              </a:lnSpc>
              <a:spcBef>
                <a:spcPts val="600"/>
              </a:spcBef>
              <a:buNone/>
            </a:pPr>
            <a:endParaRPr lang="it-IT" sz="1800" dirty="0">
              <a:solidFill>
                <a:schemeClr val="tx2">
                  <a:lumMod val="50000"/>
                </a:schemeClr>
              </a:solidFill>
              <a:latin typeface="Century" panose="02040604050505020304" pitchFamily="18" charset="0"/>
            </a:endParaRPr>
          </a:p>
          <a:p>
            <a:pPr marL="182562" indent="0" algn="just">
              <a:lnSpc>
                <a:spcPct val="120000"/>
              </a:lnSpc>
              <a:spcBef>
                <a:spcPts val="600"/>
              </a:spcBef>
              <a:buNone/>
            </a:pPr>
            <a:r>
              <a:rPr lang="it-IT" sz="1800" b="1" dirty="0">
                <a:solidFill>
                  <a:schemeClr val="tx2">
                    <a:lumMod val="50000"/>
                  </a:schemeClr>
                </a:solidFill>
                <a:latin typeface="Century" panose="02040604050505020304" pitchFamily="18" charset="0"/>
              </a:rPr>
              <a:t>Articolo 29	Rinvio</a:t>
            </a:r>
          </a:p>
          <a:p>
            <a:pPr marL="182562" indent="0" algn="just">
              <a:lnSpc>
                <a:spcPct val="120000"/>
              </a:lnSpc>
              <a:spcBef>
                <a:spcPts val="600"/>
              </a:spcBef>
              <a:buNone/>
            </a:pPr>
            <a:r>
              <a:rPr lang="it-IT" sz="1800" dirty="0">
                <a:solidFill>
                  <a:schemeClr val="tx2">
                    <a:lumMod val="50000"/>
                  </a:schemeClr>
                </a:solidFill>
                <a:latin typeface="Century" panose="02040604050505020304" pitchFamily="18" charset="0"/>
              </a:rPr>
              <a:t>Per il resto, la protezione dei dati è regolata dal diritto cantonale. </a:t>
            </a:r>
          </a:p>
          <a:p>
            <a:pPr marL="182562" indent="0" algn="just">
              <a:lnSpc>
                <a:spcPct val="120000"/>
              </a:lnSpc>
              <a:spcBef>
                <a:spcPts val="600"/>
              </a:spcBef>
              <a:buNone/>
            </a:pPr>
            <a:endParaRPr lang="it-IT" sz="1800" dirty="0">
              <a:solidFill>
                <a:schemeClr val="tx2">
                  <a:lumMod val="50000"/>
                </a:schemeClr>
              </a:solidFill>
              <a:latin typeface="Century" panose="02040604050505020304" pitchFamily="18" charset="0"/>
            </a:endParaRPr>
          </a:p>
          <a:p>
            <a:pPr marL="182562" indent="0" algn="just">
              <a:lnSpc>
                <a:spcPct val="120000"/>
              </a:lnSpc>
              <a:spcBef>
                <a:spcPts val="600"/>
              </a:spcBef>
              <a:buNone/>
            </a:pPr>
            <a:endParaRPr lang="it-IT" sz="1800" dirty="0">
              <a:solidFill>
                <a:schemeClr val="tx2">
                  <a:lumMod val="50000"/>
                </a:schemeClr>
              </a:solidFill>
              <a:latin typeface="Century" panose="02040604050505020304" pitchFamily="18" charset="0"/>
            </a:endParaRPr>
          </a:p>
          <a:p>
            <a:pPr marL="182562" indent="0" algn="just">
              <a:lnSpc>
                <a:spcPct val="120000"/>
              </a:lnSpc>
              <a:spcBef>
                <a:spcPts val="600"/>
              </a:spcBef>
              <a:buNone/>
              <a:tabLst>
                <a:tab pos="442913" algn="l"/>
              </a:tabLst>
            </a:pPr>
            <a:endParaRPr lang="it-IT" sz="2100"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48</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25562"/>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424936" cy="4525963"/>
          </a:xfrm>
        </p:spPr>
        <p:txBody>
          <a:bodyPr>
            <a:normAutofit/>
          </a:bodyPr>
          <a:lstStyle/>
          <a:p>
            <a:pPr marL="0" indent="0">
              <a:buNone/>
            </a:pPr>
            <a:r>
              <a:rPr lang="it-CH" sz="1700" b="1" i="1" dirty="0">
                <a:solidFill>
                  <a:schemeClr val="tx2">
                    <a:lumMod val="50000"/>
                  </a:schemeClr>
                </a:solidFill>
                <a:latin typeface="Century" panose="02040604050505020304" pitchFamily="18" charset="0"/>
              </a:rPr>
              <a:t>Regolamento sul LUP</a:t>
            </a:r>
          </a:p>
          <a:p>
            <a:pPr marL="0" indent="0">
              <a:buNone/>
            </a:pPr>
            <a:endParaRPr lang="it-CH" sz="1800" b="1" dirty="0">
              <a:solidFill>
                <a:schemeClr val="tx2">
                  <a:lumMod val="50000"/>
                </a:schemeClr>
              </a:solidFill>
              <a:latin typeface="Century" panose="02040604050505020304" pitchFamily="18" charset="0"/>
            </a:endParaRPr>
          </a:p>
          <a:p>
            <a:pPr marL="182562" indent="0" algn="just">
              <a:lnSpc>
                <a:spcPct val="120000"/>
              </a:lnSpc>
              <a:spcBef>
                <a:spcPts val="600"/>
              </a:spcBef>
              <a:buNone/>
            </a:pPr>
            <a:r>
              <a:rPr lang="it-IT" sz="1800" b="1" dirty="0">
                <a:solidFill>
                  <a:schemeClr val="tx2">
                    <a:lumMod val="50000"/>
                  </a:schemeClr>
                </a:solidFill>
                <a:latin typeface="Century" panose="02040604050505020304" pitchFamily="18" charset="0"/>
              </a:rPr>
              <a:t>Articolo 3	Calcolo delle ore</a:t>
            </a:r>
          </a:p>
          <a:p>
            <a:pPr marL="176213" indent="4763" algn="just">
              <a:lnSpc>
                <a:spcPct val="120000"/>
              </a:lnSpc>
              <a:spcBef>
                <a:spcPts val="600"/>
              </a:spcBef>
              <a:buNone/>
              <a:tabLst>
                <a:tab pos="442913" algn="l"/>
              </a:tabLst>
            </a:pPr>
            <a:r>
              <a:rPr lang="it-IT" sz="1800" baseline="30000" dirty="0">
                <a:solidFill>
                  <a:schemeClr val="tx2">
                    <a:lumMod val="50000"/>
                  </a:schemeClr>
                </a:solidFill>
                <a:latin typeface="Century" panose="02040604050505020304" pitchFamily="18" charset="0"/>
              </a:rPr>
              <a:t>1</a:t>
            </a:r>
            <a:r>
              <a:rPr lang="it-IT" sz="1800" dirty="0">
                <a:solidFill>
                  <a:schemeClr val="tx2">
                    <a:lumMod val="50000"/>
                  </a:schemeClr>
                </a:solidFill>
                <a:latin typeface="Century" panose="02040604050505020304" pitchFamily="18" charset="0"/>
              </a:rPr>
              <a:t>	Quattro ore di LUP eseguite corrispondono a un giorno di pena privativa di libertà, a un’aliquota giornaliera di pena pecuniaria, o un giorno di pena privativa di libertà sostitutiva in caso di contravvenzione. </a:t>
            </a:r>
          </a:p>
          <a:p>
            <a:pPr marL="176213" indent="4763" algn="just">
              <a:lnSpc>
                <a:spcPct val="120000"/>
              </a:lnSpc>
              <a:spcBef>
                <a:spcPts val="600"/>
              </a:spcBef>
              <a:buNone/>
              <a:tabLst>
                <a:tab pos="442913" algn="l"/>
              </a:tabLst>
            </a:pPr>
            <a:r>
              <a:rPr lang="it-IT" sz="1800" baseline="30000" dirty="0">
                <a:solidFill>
                  <a:schemeClr val="tx2">
                    <a:lumMod val="50000"/>
                  </a:schemeClr>
                </a:solidFill>
                <a:latin typeface="Century" panose="02040604050505020304" pitchFamily="18" charset="0"/>
              </a:rPr>
              <a:t>2</a:t>
            </a:r>
            <a:r>
              <a:rPr lang="it-IT" sz="1800" dirty="0">
                <a:solidFill>
                  <a:schemeClr val="tx2">
                    <a:lumMod val="50000"/>
                  </a:schemeClr>
                </a:solidFill>
                <a:latin typeface="Century" panose="02040604050505020304" pitchFamily="18" charset="0"/>
              </a:rPr>
              <a:t>	Se la pena è pronunciata in mesi, un mese corrisponde a trenta giorni, ovvero 120 ore.</a:t>
            </a:r>
          </a:p>
          <a:p>
            <a:pPr marL="182562" indent="0" algn="just">
              <a:lnSpc>
                <a:spcPct val="120000"/>
              </a:lnSpc>
              <a:spcBef>
                <a:spcPts val="600"/>
              </a:spcBef>
              <a:buNone/>
            </a:pPr>
            <a:endParaRPr lang="it-IT" sz="1800" dirty="0">
              <a:solidFill>
                <a:schemeClr val="tx2">
                  <a:lumMod val="50000"/>
                </a:schemeClr>
              </a:solidFill>
              <a:latin typeface="Century" panose="02040604050505020304" pitchFamily="18" charset="0"/>
            </a:endParaRPr>
          </a:p>
          <a:p>
            <a:pPr marL="182562" indent="0" algn="just">
              <a:lnSpc>
                <a:spcPct val="120000"/>
              </a:lnSpc>
              <a:spcBef>
                <a:spcPts val="600"/>
              </a:spcBef>
              <a:buNone/>
            </a:pPr>
            <a:endParaRPr lang="it-IT" sz="1800" dirty="0">
              <a:solidFill>
                <a:schemeClr val="tx2">
                  <a:lumMod val="50000"/>
                </a:schemeClr>
              </a:solidFill>
              <a:latin typeface="Century" panose="02040604050505020304" pitchFamily="18" charset="0"/>
            </a:endParaRPr>
          </a:p>
          <a:p>
            <a:pPr marL="182562" indent="0" algn="just">
              <a:lnSpc>
                <a:spcPct val="120000"/>
              </a:lnSpc>
              <a:spcBef>
                <a:spcPts val="600"/>
              </a:spcBef>
              <a:buNone/>
              <a:tabLst>
                <a:tab pos="442913" algn="l"/>
              </a:tabLst>
            </a:pPr>
            <a:endParaRPr lang="it-IT" sz="2100"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49</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494976"/>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b="1" dirty="0">
              <a:solidFill>
                <a:schemeClr val="tx2">
                  <a:lumMod val="50000"/>
                </a:schemeClr>
              </a:solidFill>
              <a:latin typeface="Century" panose="02040604050505020304" pitchFamily="18" charset="0"/>
            </a:endParaRPr>
          </a:p>
          <a:p>
            <a:pPr marL="0" indent="0" algn="just">
              <a:spcBef>
                <a:spcPts val="600"/>
              </a:spcBef>
              <a:buNone/>
            </a:pPr>
            <a:r>
              <a:rPr lang="it-IT" sz="2000" b="1" dirty="0">
                <a:solidFill>
                  <a:schemeClr val="tx2">
                    <a:lumMod val="50000"/>
                  </a:schemeClr>
                </a:solidFill>
                <a:latin typeface="Century" panose="02040604050505020304" pitchFamily="18" charset="0"/>
              </a:rPr>
              <a:t>Art. 378 </a:t>
            </a:r>
            <a:r>
              <a:rPr lang="it-IT" sz="2000" dirty="0">
                <a:solidFill>
                  <a:schemeClr val="tx2">
                    <a:lumMod val="50000"/>
                  </a:schemeClr>
                </a:solidFill>
                <a:latin typeface="Century" panose="02040604050505020304" pitchFamily="18" charset="0"/>
              </a:rPr>
              <a:t>CP</a:t>
            </a:r>
          </a:p>
          <a:p>
            <a:pPr marL="0" indent="0" algn="just">
              <a:spcBef>
                <a:spcPts val="600"/>
              </a:spcBef>
              <a:buNone/>
            </a:pPr>
            <a:r>
              <a:rPr lang="it-IT" sz="2000" b="1" baseline="30000" dirty="0">
                <a:solidFill>
                  <a:schemeClr val="tx2">
                    <a:lumMod val="50000"/>
                  </a:schemeClr>
                </a:solidFill>
                <a:latin typeface="Century" panose="02040604050505020304" pitchFamily="18" charset="0"/>
              </a:rPr>
              <a:t>1 </a:t>
            </a:r>
            <a:r>
              <a:rPr lang="it-IT" sz="2000" b="1" dirty="0">
                <a:solidFill>
                  <a:schemeClr val="tx2">
                    <a:lumMod val="50000"/>
                  </a:schemeClr>
                </a:solidFill>
                <a:latin typeface="Century" panose="02040604050505020304" pitchFamily="18" charset="0"/>
              </a:rPr>
              <a:t>I Cantoni possono concludere accordi per l'istituzione e la gestione in comune di penitenziari e istituzioni o assicurarsi il diritto di usare penitenziari e istituzioni d'altri Cantoni.</a:t>
            </a:r>
          </a:p>
          <a:p>
            <a:pPr marL="0" indent="0" algn="just">
              <a:spcBef>
                <a:spcPts val="600"/>
              </a:spcBef>
              <a:buNone/>
            </a:pPr>
            <a:endParaRPr lang="it-IT" sz="2000" b="1" dirty="0">
              <a:solidFill>
                <a:schemeClr val="tx2">
                  <a:lumMod val="50000"/>
                </a:schemeClr>
              </a:solidFill>
              <a:latin typeface="Century" panose="02040604050505020304" pitchFamily="18" charset="0"/>
            </a:endParaRPr>
          </a:p>
          <a:p>
            <a:pPr marL="0" indent="0" algn="just">
              <a:spcBef>
                <a:spcPts val="600"/>
              </a:spcBef>
              <a:buNone/>
            </a:pPr>
            <a:r>
              <a:rPr lang="fr-CH" sz="1800" i="1" baseline="30000" dirty="0">
                <a:solidFill>
                  <a:schemeClr val="tx2">
                    <a:lumMod val="50000"/>
                  </a:schemeClr>
                </a:solidFill>
                <a:latin typeface="Century" panose="02040604050505020304" pitchFamily="18" charset="0"/>
              </a:rPr>
              <a:t>1</a:t>
            </a:r>
            <a:r>
              <a:rPr lang="fr-CH" sz="1800" i="1" dirty="0">
                <a:solidFill>
                  <a:schemeClr val="tx2">
                    <a:lumMod val="50000"/>
                  </a:schemeClr>
                </a:solidFill>
                <a:latin typeface="Century" panose="02040604050505020304" pitchFamily="18" charset="0"/>
              </a:rPr>
              <a:t> Les cantons peuvent conclure des accords sur la création et l'exploitation conjointes d'établissements d'exécution des peines et des mesures ou s'assurer le droit d'utiliser des établissements d'autres cantons.</a:t>
            </a: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5</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8117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424936" cy="4525963"/>
          </a:xfrm>
        </p:spPr>
        <p:txBody>
          <a:bodyPr>
            <a:normAutofit/>
          </a:bodyPr>
          <a:lstStyle/>
          <a:p>
            <a:pPr marL="0" indent="0">
              <a:buNone/>
            </a:pPr>
            <a:r>
              <a:rPr lang="it-CH" sz="1700" b="1" i="1" dirty="0">
                <a:solidFill>
                  <a:schemeClr val="tx2">
                    <a:lumMod val="50000"/>
                  </a:schemeClr>
                </a:solidFill>
                <a:latin typeface="Century" panose="02040604050505020304" pitchFamily="18" charset="0"/>
              </a:rPr>
              <a:t>Regolamento sul LUP</a:t>
            </a:r>
          </a:p>
          <a:p>
            <a:pPr marL="0" indent="0">
              <a:buNone/>
            </a:pPr>
            <a:endParaRPr lang="it-CH" sz="1800" b="1" dirty="0">
              <a:solidFill>
                <a:schemeClr val="tx2">
                  <a:lumMod val="50000"/>
                </a:schemeClr>
              </a:solidFill>
              <a:latin typeface="Century" panose="02040604050505020304" pitchFamily="18" charset="0"/>
            </a:endParaRPr>
          </a:p>
          <a:p>
            <a:pPr marL="182562" indent="0" algn="just">
              <a:lnSpc>
                <a:spcPct val="120000"/>
              </a:lnSpc>
              <a:spcBef>
                <a:spcPts val="600"/>
              </a:spcBef>
              <a:buNone/>
            </a:pPr>
            <a:r>
              <a:rPr lang="it-IT" sz="1800" b="1" dirty="0">
                <a:solidFill>
                  <a:schemeClr val="tx2">
                    <a:lumMod val="50000"/>
                  </a:schemeClr>
                </a:solidFill>
                <a:latin typeface="Century" panose="02040604050505020304" pitchFamily="18" charset="0"/>
              </a:rPr>
              <a:t>Articolo 6	Condizioni personali</a:t>
            </a:r>
          </a:p>
          <a:p>
            <a:pPr marL="182562" indent="0" algn="just">
              <a:lnSpc>
                <a:spcPct val="120000"/>
              </a:lnSpc>
              <a:spcBef>
                <a:spcPts val="600"/>
              </a:spcBef>
              <a:buNone/>
            </a:pPr>
            <a:r>
              <a:rPr lang="it-IT" sz="1800" dirty="0">
                <a:solidFill>
                  <a:schemeClr val="tx2">
                    <a:lumMod val="50000"/>
                  </a:schemeClr>
                </a:solidFill>
                <a:latin typeface="Century" panose="02040604050505020304" pitchFamily="18" charset="0"/>
              </a:rPr>
              <a:t>...</a:t>
            </a:r>
          </a:p>
          <a:p>
            <a:pPr marL="182562" indent="0" algn="just">
              <a:lnSpc>
                <a:spcPct val="120000"/>
              </a:lnSpc>
              <a:spcBef>
                <a:spcPts val="600"/>
              </a:spcBef>
              <a:buNone/>
              <a:tabLst>
                <a:tab pos="534988" algn="l"/>
              </a:tabLst>
            </a:pPr>
            <a:r>
              <a:rPr lang="it-IT" sz="1800" dirty="0">
                <a:solidFill>
                  <a:schemeClr val="tx2">
                    <a:lumMod val="50000"/>
                  </a:schemeClr>
                </a:solidFill>
                <a:latin typeface="Century" panose="02040604050505020304" pitchFamily="18" charset="0"/>
              </a:rPr>
              <a:t>d)	autorizzazione di soggiorno in Svizzera; </a:t>
            </a:r>
          </a:p>
          <a:p>
            <a:pPr marL="182562" indent="0" algn="just">
              <a:spcBef>
                <a:spcPts val="1200"/>
              </a:spcBef>
              <a:buNone/>
              <a:tabLst>
                <a:tab pos="534988" algn="l"/>
              </a:tabLst>
            </a:pPr>
            <a:r>
              <a:rPr lang="it-IT" sz="1800" dirty="0">
                <a:solidFill>
                  <a:schemeClr val="tx2">
                    <a:lumMod val="50000"/>
                  </a:schemeClr>
                </a:solidFill>
                <a:latin typeface="Century" panose="02040604050505020304" pitchFamily="18" charset="0"/>
              </a:rPr>
              <a:t>e)	nessuna espulsione ai sensi degli art. 66a e 66abis CP ;</a:t>
            </a:r>
          </a:p>
          <a:p>
            <a:pPr marL="182562" indent="0" algn="just">
              <a:spcBef>
                <a:spcPts val="1200"/>
              </a:spcBef>
              <a:buNone/>
              <a:tabLst>
                <a:tab pos="534988" algn="l"/>
              </a:tabLst>
            </a:pPr>
            <a:r>
              <a:rPr lang="it-IT" sz="1800" dirty="0">
                <a:solidFill>
                  <a:schemeClr val="tx2">
                    <a:lumMod val="50000"/>
                  </a:schemeClr>
                </a:solidFill>
                <a:latin typeface="Century" panose="02040604050505020304" pitchFamily="18" charset="0"/>
              </a:rPr>
              <a:t>f)	autorizzazione della persona condannata a comunicare al datore di lavoro  l’infrazione che ha condotto alla sanzione;</a:t>
            </a:r>
          </a:p>
          <a:p>
            <a:pPr marL="182562" indent="0" algn="just">
              <a:lnSpc>
                <a:spcPct val="120000"/>
              </a:lnSpc>
              <a:spcBef>
                <a:spcPts val="600"/>
              </a:spcBef>
              <a:buNone/>
            </a:pPr>
            <a:endParaRPr lang="it-IT" sz="1800" dirty="0">
              <a:solidFill>
                <a:schemeClr val="tx2">
                  <a:lumMod val="50000"/>
                </a:schemeClr>
              </a:solidFill>
              <a:latin typeface="Century" panose="02040604050505020304" pitchFamily="18" charset="0"/>
            </a:endParaRPr>
          </a:p>
          <a:p>
            <a:pPr marL="182562" indent="0" algn="just">
              <a:lnSpc>
                <a:spcPct val="120000"/>
              </a:lnSpc>
              <a:spcBef>
                <a:spcPts val="600"/>
              </a:spcBef>
              <a:buNone/>
            </a:pPr>
            <a:endParaRPr lang="it-IT" sz="1800" dirty="0">
              <a:solidFill>
                <a:schemeClr val="tx2">
                  <a:lumMod val="50000"/>
                </a:schemeClr>
              </a:solidFill>
              <a:latin typeface="Century" panose="02040604050505020304" pitchFamily="18" charset="0"/>
            </a:endParaRPr>
          </a:p>
          <a:p>
            <a:pPr marL="182562" indent="0" algn="just">
              <a:lnSpc>
                <a:spcPct val="120000"/>
              </a:lnSpc>
              <a:spcBef>
                <a:spcPts val="600"/>
              </a:spcBef>
              <a:buNone/>
              <a:tabLst>
                <a:tab pos="442913" algn="l"/>
              </a:tabLst>
            </a:pPr>
            <a:endParaRPr lang="it-IT" sz="2100"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50</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597086"/>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424936" cy="4525963"/>
          </a:xfrm>
        </p:spPr>
        <p:txBody>
          <a:bodyPr>
            <a:normAutofit/>
          </a:bodyPr>
          <a:lstStyle/>
          <a:p>
            <a:pPr marL="0" indent="0">
              <a:buNone/>
            </a:pPr>
            <a:r>
              <a:rPr lang="it-CH" sz="1700" b="1" i="1" dirty="0">
                <a:solidFill>
                  <a:schemeClr val="tx2">
                    <a:lumMod val="50000"/>
                  </a:schemeClr>
                </a:solidFill>
                <a:latin typeface="Century" panose="02040604050505020304" pitchFamily="18" charset="0"/>
              </a:rPr>
              <a:t>Regolamento sul LUP</a:t>
            </a:r>
          </a:p>
          <a:p>
            <a:pPr marL="0" indent="0">
              <a:buNone/>
            </a:pPr>
            <a:endParaRPr lang="it-CH" sz="1800" b="1" dirty="0">
              <a:solidFill>
                <a:schemeClr val="tx2">
                  <a:lumMod val="50000"/>
                </a:schemeClr>
              </a:solidFill>
              <a:latin typeface="Century" panose="02040604050505020304" pitchFamily="18" charset="0"/>
            </a:endParaRPr>
          </a:p>
          <a:p>
            <a:pPr marL="0" indent="0">
              <a:buNone/>
            </a:pPr>
            <a:endParaRPr lang="it-CH" sz="1800" b="1" dirty="0">
              <a:solidFill>
                <a:schemeClr val="tx2">
                  <a:lumMod val="50000"/>
                </a:schemeClr>
              </a:solidFill>
              <a:latin typeface="Century" panose="02040604050505020304" pitchFamily="18" charset="0"/>
            </a:endParaRPr>
          </a:p>
          <a:p>
            <a:pPr marL="182562" indent="0" algn="just">
              <a:lnSpc>
                <a:spcPct val="120000"/>
              </a:lnSpc>
              <a:spcBef>
                <a:spcPts val="600"/>
              </a:spcBef>
              <a:buNone/>
            </a:pPr>
            <a:r>
              <a:rPr lang="it-IT" sz="1800" b="1" dirty="0">
                <a:solidFill>
                  <a:schemeClr val="tx2">
                    <a:lumMod val="50000"/>
                  </a:schemeClr>
                </a:solidFill>
                <a:latin typeface="Century" panose="02040604050505020304" pitchFamily="18" charset="0"/>
              </a:rPr>
              <a:t>Articolo 18	Computo in caso di diverse pene</a:t>
            </a:r>
          </a:p>
          <a:p>
            <a:pPr marL="176213" indent="4763" algn="just">
              <a:lnSpc>
                <a:spcPct val="120000"/>
              </a:lnSpc>
              <a:spcBef>
                <a:spcPts val="600"/>
              </a:spcBef>
              <a:buNone/>
              <a:tabLst>
                <a:tab pos="442913" algn="l"/>
              </a:tabLst>
            </a:pPr>
            <a:r>
              <a:rPr lang="it-IT" sz="1800" dirty="0">
                <a:solidFill>
                  <a:schemeClr val="tx2">
                    <a:lumMod val="50000"/>
                  </a:schemeClr>
                </a:solidFill>
                <a:latin typeface="Century" panose="02040604050505020304" pitchFamily="18" charset="0"/>
              </a:rPr>
              <a:t>Se diverse pene devono essere scontate, il LUP effettuato è computato di regola sulle pene che si prescrivono per prime. </a:t>
            </a:r>
          </a:p>
          <a:p>
            <a:pPr marL="182562" indent="0" algn="just">
              <a:lnSpc>
                <a:spcPct val="120000"/>
              </a:lnSpc>
              <a:spcBef>
                <a:spcPts val="600"/>
              </a:spcBef>
              <a:buNone/>
            </a:pPr>
            <a:endParaRPr lang="it-IT" sz="1800" dirty="0">
              <a:solidFill>
                <a:schemeClr val="tx2">
                  <a:lumMod val="50000"/>
                </a:schemeClr>
              </a:solidFill>
              <a:latin typeface="Century" panose="02040604050505020304" pitchFamily="18" charset="0"/>
            </a:endParaRPr>
          </a:p>
          <a:p>
            <a:pPr marL="182562" indent="0" algn="just">
              <a:lnSpc>
                <a:spcPct val="120000"/>
              </a:lnSpc>
              <a:spcBef>
                <a:spcPts val="600"/>
              </a:spcBef>
              <a:buNone/>
              <a:tabLst>
                <a:tab pos="442913" algn="l"/>
              </a:tabLst>
            </a:pPr>
            <a:endParaRPr lang="it-IT" sz="2100"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51</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659354"/>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424936" cy="4525963"/>
          </a:xfrm>
        </p:spPr>
        <p:txBody>
          <a:bodyPr>
            <a:normAutofit fontScale="92500" lnSpcReduction="20000"/>
          </a:bodyPr>
          <a:lstStyle/>
          <a:p>
            <a:pPr marL="0" indent="0">
              <a:buNone/>
            </a:pPr>
            <a:r>
              <a:rPr lang="it-CH" sz="1700" b="1" i="1" dirty="0">
                <a:solidFill>
                  <a:schemeClr val="tx2">
                    <a:lumMod val="50000"/>
                  </a:schemeClr>
                </a:solidFill>
                <a:latin typeface="Century" panose="02040604050505020304" pitchFamily="18" charset="0"/>
              </a:rPr>
              <a:t>Regolamento sul LUP</a:t>
            </a:r>
          </a:p>
          <a:p>
            <a:pPr marL="0" indent="0">
              <a:buNone/>
            </a:pPr>
            <a:endParaRPr lang="it-CH" sz="1800" b="1" dirty="0">
              <a:solidFill>
                <a:schemeClr val="tx2">
                  <a:lumMod val="50000"/>
                </a:schemeClr>
              </a:solidFill>
              <a:latin typeface="Century" panose="02040604050505020304" pitchFamily="18" charset="0"/>
            </a:endParaRPr>
          </a:p>
          <a:p>
            <a:pPr marL="0" indent="0">
              <a:buNone/>
            </a:pPr>
            <a:endParaRPr lang="it-CH" sz="1800" b="1" dirty="0">
              <a:solidFill>
                <a:schemeClr val="tx2">
                  <a:lumMod val="50000"/>
                </a:schemeClr>
              </a:solidFill>
              <a:latin typeface="Century" panose="02040604050505020304" pitchFamily="18" charset="0"/>
            </a:endParaRPr>
          </a:p>
          <a:p>
            <a:pPr marL="182562" indent="0" algn="just">
              <a:lnSpc>
                <a:spcPct val="110000"/>
              </a:lnSpc>
              <a:spcBef>
                <a:spcPts val="900"/>
              </a:spcBef>
              <a:buNone/>
            </a:pPr>
            <a:r>
              <a:rPr lang="it-IT" sz="1800" b="1">
                <a:solidFill>
                  <a:schemeClr val="tx2">
                    <a:lumMod val="50000"/>
                  </a:schemeClr>
                </a:solidFill>
                <a:latin typeface="Century" panose="02040604050505020304" pitchFamily="18" charset="0"/>
              </a:rPr>
              <a:t>Articolo 21	Liberazione condizionale </a:t>
            </a:r>
            <a:endParaRPr lang="it-IT" sz="1800" b="1" dirty="0">
              <a:solidFill>
                <a:schemeClr val="tx2">
                  <a:lumMod val="50000"/>
                </a:schemeClr>
              </a:solidFill>
              <a:latin typeface="Century" panose="02040604050505020304" pitchFamily="18" charset="0"/>
            </a:endParaRPr>
          </a:p>
          <a:p>
            <a:pPr marL="176213" indent="4763" algn="just">
              <a:lnSpc>
                <a:spcPct val="110000"/>
              </a:lnSpc>
              <a:spcBef>
                <a:spcPts val="900"/>
              </a:spcBef>
              <a:buNone/>
              <a:tabLst>
                <a:tab pos="442913" algn="l"/>
              </a:tabLst>
            </a:pPr>
            <a:r>
              <a:rPr lang="it-IT" sz="1800" baseline="30000" dirty="0">
                <a:solidFill>
                  <a:schemeClr val="tx2">
                    <a:lumMod val="50000"/>
                  </a:schemeClr>
                </a:solidFill>
                <a:latin typeface="Century" panose="02040604050505020304" pitchFamily="18" charset="0"/>
              </a:rPr>
              <a:t>1</a:t>
            </a:r>
            <a:r>
              <a:rPr lang="it-IT" sz="1800" dirty="0">
                <a:solidFill>
                  <a:schemeClr val="tx2">
                    <a:lumMod val="50000"/>
                  </a:schemeClr>
                </a:solidFill>
                <a:latin typeface="Century" panose="02040604050505020304" pitchFamily="18" charset="0"/>
              </a:rPr>
              <a:t>	La persona che effettua un LUP come alternativa ad una pena privativa di libertà può beneficiare di una liberazione condizionale secondo le disposizioni relative alla liberazione condizionale dell’esecuzione ordinaria, con le particolarità seguenti: . </a:t>
            </a:r>
          </a:p>
          <a:p>
            <a:pPr marL="720725" indent="-277813" algn="just">
              <a:lnSpc>
                <a:spcPct val="110000"/>
              </a:lnSpc>
              <a:spcBef>
                <a:spcPts val="900"/>
              </a:spcBef>
              <a:buNone/>
            </a:pPr>
            <a:r>
              <a:rPr lang="it-IT" sz="1800" dirty="0">
                <a:solidFill>
                  <a:schemeClr val="tx2">
                    <a:lumMod val="50000"/>
                  </a:schemeClr>
                </a:solidFill>
                <a:latin typeface="Century" panose="02040604050505020304" pitchFamily="18" charset="0"/>
              </a:rPr>
              <a:t>a)	i dati dell’esecuzione sono calcolati sulla base delle ore di lavoro effettuate, convertite in giorni d’esecuzione;</a:t>
            </a:r>
          </a:p>
          <a:p>
            <a:pPr marL="720725" indent="-277813" algn="just">
              <a:lnSpc>
                <a:spcPct val="110000"/>
              </a:lnSpc>
              <a:spcBef>
                <a:spcPts val="900"/>
              </a:spcBef>
              <a:buNone/>
            </a:pPr>
            <a:r>
              <a:rPr lang="it-IT" sz="1800" dirty="0">
                <a:solidFill>
                  <a:schemeClr val="tx2">
                    <a:lumMod val="50000"/>
                  </a:schemeClr>
                </a:solidFill>
                <a:latin typeface="Century" panose="02040604050505020304" pitchFamily="18" charset="0"/>
              </a:rPr>
              <a:t>b)	il rapporto della direzione dello stabilimento è sostituito dalla griglia di controllo delle ore di lavoro e, se del caso, dalla valutazione della qualità del lavoro. </a:t>
            </a:r>
          </a:p>
          <a:p>
            <a:pPr marL="182562" indent="0" algn="just">
              <a:lnSpc>
                <a:spcPct val="110000"/>
              </a:lnSpc>
              <a:spcBef>
                <a:spcPts val="900"/>
              </a:spcBef>
              <a:buNone/>
              <a:tabLst>
                <a:tab pos="442913" algn="l"/>
              </a:tabLst>
            </a:pPr>
            <a:r>
              <a:rPr lang="it-IT" sz="1800" baseline="30000" dirty="0">
                <a:solidFill>
                  <a:schemeClr val="tx2">
                    <a:lumMod val="50000"/>
                  </a:schemeClr>
                </a:solidFill>
                <a:latin typeface="Century" panose="02040604050505020304" pitchFamily="18" charset="0"/>
              </a:rPr>
              <a:t>2</a:t>
            </a:r>
            <a:r>
              <a:rPr lang="it-IT" sz="1800" dirty="0">
                <a:solidFill>
                  <a:schemeClr val="tx2">
                    <a:lumMod val="50000"/>
                  </a:schemeClr>
                </a:solidFill>
                <a:latin typeface="Century" panose="02040604050505020304" pitchFamily="18" charset="0"/>
              </a:rPr>
              <a:t>	Le regole della liberazione condizionale non si applicano ad un LUP, o alla parte di un LUP, effettuata come alternativa al pagamento di una multa o di una pena pecuniaria.</a:t>
            </a:r>
          </a:p>
          <a:p>
            <a:pPr marL="182562" indent="0" algn="just">
              <a:lnSpc>
                <a:spcPct val="120000"/>
              </a:lnSpc>
              <a:spcBef>
                <a:spcPts val="600"/>
              </a:spcBef>
              <a:buNone/>
            </a:pPr>
            <a:endParaRPr lang="it-IT" sz="1800" dirty="0">
              <a:solidFill>
                <a:schemeClr val="tx2">
                  <a:lumMod val="50000"/>
                </a:schemeClr>
              </a:solidFill>
              <a:latin typeface="Century" panose="02040604050505020304" pitchFamily="18" charset="0"/>
            </a:endParaRPr>
          </a:p>
          <a:p>
            <a:pPr marL="182562" indent="0" algn="just">
              <a:lnSpc>
                <a:spcPct val="120000"/>
              </a:lnSpc>
              <a:spcBef>
                <a:spcPts val="600"/>
              </a:spcBef>
              <a:buNone/>
              <a:tabLst>
                <a:tab pos="442913" algn="l"/>
              </a:tabLst>
            </a:pPr>
            <a:endParaRPr lang="it-IT" sz="2100"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52</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460687"/>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b="1" dirty="0">
              <a:solidFill>
                <a:schemeClr val="tx2">
                  <a:lumMod val="50000"/>
                </a:schemeClr>
              </a:solidFill>
              <a:latin typeface="Century" panose="02040604050505020304" pitchFamily="18" charset="0"/>
            </a:endParaRPr>
          </a:p>
          <a:p>
            <a:pPr marL="0" indent="0" algn="ctr">
              <a:buNone/>
            </a:pPr>
            <a:endParaRPr lang="fr-CH" b="1" dirty="0">
              <a:solidFill>
                <a:schemeClr val="tx2">
                  <a:lumMod val="50000"/>
                </a:schemeClr>
              </a:solidFill>
              <a:latin typeface="Century" panose="02040604050505020304" pitchFamily="18" charset="0"/>
            </a:endParaRPr>
          </a:p>
          <a:p>
            <a:pPr marL="0" indent="0" algn="ctr">
              <a:buNone/>
            </a:pPr>
            <a:r>
              <a:rPr lang="fr-CH" sz="2400" b="1" dirty="0">
                <a:solidFill>
                  <a:schemeClr val="tx2">
                    <a:lumMod val="50000"/>
                  </a:schemeClr>
                </a:solidFill>
                <a:latin typeface="Century" panose="02040604050505020304" pitchFamily="18" charset="0"/>
              </a:rPr>
              <a:t>Décisions adoptées le 9 novembre 2017</a:t>
            </a: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53</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10833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CH" sz="1800" b="1" dirty="0" smtClean="0">
                <a:solidFill>
                  <a:schemeClr val="tx2">
                    <a:lumMod val="50000"/>
                  </a:schemeClr>
                </a:solidFill>
                <a:latin typeface="Century" panose="02040604050505020304" pitchFamily="18" charset="0"/>
              </a:rPr>
              <a:t>Décision du 9 novembre 2017 sur la libération conditionnelle</a:t>
            </a:r>
          </a:p>
          <a:p>
            <a:pPr marL="0" indent="0">
              <a:buNone/>
            </a:pPr>
            <a:endParaRPr lang="fr-CH" sz="1800" b="1" dirty="0" smtClean="0">
              <a:solidFill>
                <a:schemeClr val="tx2">
                  <a:lumMod val="50000"/>
                </a:schemeClr>
              </a:solidFill>
              <a:latin typeface="Century" panose="02040604050505020304" pitchFamily="18" charset="0"/>
            </a:endParaRPr>
          </a:p>
          <a:p>
            <a:pPr marL="0" indent="0">
              <a:buNone/>
            </a:pPr>
            <a:r>
              <a:rPr lang="fr-CH" sz="1800" b="1" dirty="0">
                <a:solidFill>
                  <a:schemeClr val="tx2">
                    <a:lumMod val="50000"/>
                  </a:schemeClr>
                </a:solidFill>
                <a:latin typeface="Century" panose="02040604050505020304" pitchFamily="18" charset="0"/>
              </a:rPr>
              <a:t>Article 1	</a:t>
            </a:r>
            <a:r>
              <a:rPr lang="fr-CH" sz="1800" b="1" dirty="0" smtClean="0">
                <a:solidFill>
                  <a:schemeClr val="tx2">
                    <a:lumMod val="50000"/>
                  </a:schemeClr>
                </a:solidFill>
                <a:latin typeface="Century" panose="02040604050505020304" pitchFamily="18" charset="0"/>
              </a:rPr>
              <a:t> Surveillance </a:t>
            </a:r>
            <a:r>
              <a:rPr lang="fr-CH" sz="1800" b="1" dirty="0">
                <a:solidFill>
                  <a:schemeClr val="tx2">
                    <a:lumMod val="50000"/>
                  </a:schemeClr>
                </a:solidFill>
                <a:latin typeface="Century" panose="02040604050505020304" pitchFamily="18" charset="0"/>
              </a:rPr>
              <a:t>électronique en cas de libération conditionnelle</a:t>
            </a:r>
          </a:p>
          <a:p>
            <a:pPr marL="0" indent="0">
              <a:buNone/>
            </a:pPr>
            <a:endParaRPr lang="fr-CH" sz="1800" dirty="0" smtClean="0">
              <a:solidFill>
                <a:schemeClr val="tx2">
                  <a:lumMod val="50000"/>
                </a:schemeClr>
              </a:solidFill>
              <a:latin typeface="Century" panose="02040604050505020304" pitchFamily="18" charset="0"/>
            </a:endParaRPr>
          </a:p>
          <a:p>
            <a:pPr marL="0" indent="0" algn="just">
              <a:buNone/>
            </a:pPr>
            <a:r>
              <a:rPr lang="fr-CH" sz="1800" dirty="0" smtClean="0">
                <a:solidFill>
                  <a:schemeClr val="tx2">
                    <a:lumMod val="50000"/>
                  </a:schemeClr>
                </a:solidFill>
                <a:latin typeface="Century" panose="02040604050505020304" pitchFamily="18" charset="0"/>
              </a:rPr>
              <a:t>L'autorité </a:t>
            </a:r>
            <a:r>
              <a:rPr lang="fr-CH" sz="1800" dirty="0">
                <a:solidFill>
                  <a:schemeClr val="tx2">
                    <a:lumMod val="50000"/>
                  </a:schemeClr>
                </a:solidFill>
                <a:latin typeface="Century" panose="02040604050505020304" pitchFamily="18" charset="0"/>
              </a:rPr>
              <a:t>compétente peut autoriser l'utilisation de mesures de contrôle et de surveillance électronique dans le cadre de la libération conditionnelle accordée aux personnes soumises aux mesures particulières de sécurité de l'article 75a CP.</a:t>
            </a:r>
          </a:p>
          <a:p>
            <a:pPr marL="0" indent="0">
              <a:buNone/>
            </a:pPr>
            <a:endParaRPr lang="fr-CH" sz="18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54</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22684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9632" y="1600200"/>
            <a:ext cx="6984776" cy="4525963"/>
          </a:xfrm>
        </p:spPr>
        <p:txBody>
          <a:bodyPr/>
          <a:lstStyle/>
          <a:p>
            <a:pPr marL="0" indent="0" algn="ctr">
              <a:lnSpc>
                <a:spcPts val="2500"/>
              </a:lnSpc>
              <a:buNone/>
            </a:pPr>
            <a:r>
              <a:rPr lang="fr-CH" sz="1800" b="1" dirty="0" smtClean="0">
                <a:solidFill>
                  <a:schemeClr val="tx2">
                    <a:lumMod val="50000"/>
                  </a:schemeClr>
                </a:solidFill>
                <a:latin typeface="Century" panose="02040604050505020304" pitchFamily="18" charset="0"/>
              </a:rPr>
              <a:t>Décision </a:t>
            </a:r>
          </a:p>
          <a:p>
            <a:pPr marL="0" indent="0" algn="ctr">
              <a:lnSpc>
                <a:spcPts val="2500"/>
              </a:lnSpc>
              <a:buNone/>
            </a:pPr>
            <a:r>
              <a:rPr lang="fr-CH" sz="1800" b="1" dirty="0" smtClean="0">
                <a:solidFill>
                  <a:schemeClr val="tx2">
                    <a:lumMod val="50000"/>
                  </a:schemeClr>
                </a:solidFill>
                <a:latin typeface="Century" panose="02040604050505020304" pitchFamily="18" charset="0"/>
              </a:rPr>
              <a:t>du </a:t>
            </a:r>
            <a:r>
              <a:rPr lang="fr-CH" sz="1800" b="1" dirty="0">
                <a:solidFill>
                  <a:schemeClr val="tx2">
                    <a:lumMod val="50000"/>
                  </a:schemeClr>
                </a:solidFill>
                <a:latin typeface="Century" panose="02040604050505020304" pitchFamily="18" charset="0"/>
              </a:rPr>
              <a:t>9 novembre </a:t>
            </a:r>
            <a:r>
              <a:rPr lang="fr-CH" sz="1800" b="1" dirty="0" smtClean="0">
                <a:solidFill>
                  <a:schemeClr val="tx2">
                    <a:lumMod val="50000"/>
                  </a:schemeClr>
                </a:solidFill>
                <a:latin typeface="Century" panose="02040604050505020304" pitchFamily="18" charset="0"/>
              </a:rPr>
              <a:t>2017 </a:t>
            </a:r>
          </a:p>
          <a:p>
            <a:pPr marL="0" indent="0" algn="ctr">
              <a:lnSpc>
                <a:spcPts val="2500"/>
              </a:lnSpc>
              <a:buNone/>
            </a:pPr>
            <a:r>
              <a:rPr lang="fr-CH" sz="1800" b="1" dirty="0" smtClean="0">
                <a:solidFill>
                  <a:schemeClr val="tx2">
                    <a:lumMod val="50000"/>
                  </a:schemeClr>
                </a:solidFill>
                <a:latin typeface="Century" panose="02040604050505020304" pitchFamily="18" charset="0"/>
              </a:rPr>
              <a:t>sur </a:t>
            </a:r>
            <a:r>
              <a:rPr lang="fr-CH" sz="1800" b="1" dirty="0">
                <a:solidFill>
                  <a:schemeClr val="tx2">
                    <a:lumMod val="50000"/>
                  </a:schemeClr>
                </a:solidFill>
                <a:latin typeface="Century" panose="02040604050505020304" pitchFamily="18" charset="0"/>
              </a:rPr>
              <a:t>la collaboration intercantonale </a:t>
            </a:r>
            <a:r>
              <a:rPr lang="fr-CH" sz="1800" b="1" dirty="0" smtClean="0">
                <a:solidFill>
                  <a:schemeClr val="tx2">
                    <a:lumMod val="50000"/>
                  </a:schemeClr>
                </a:solidFill>
                <a:latin typeface="Century" panose="02040604050505020304" pitchFamily="18" charset="0"/>
              </a:rPr>
              <a:t>relative </a:t>
            </a:r>
            <a:r>
              <a:rPr lang="fr-CH" sz="1800" b="1" dirty="0">
                <a:solidFill>
                  <a:schemeClr val="tx2">
                    <a:lumMod val="50000"/>
                  </a:schemeClr>
                </a:solidFill>
                <a:latin typeface="Century" panose="02040604050505020304" pitchFamily="18" charset="0"/>
              </a:rPr>
              <a:t>à l’interdiction d’activité, l’interdiction de contact </a:t>
            </a:r>
            <a:r>
              <a:rPr lang="fr-CH" sz="1800" b="1" dirty="0" smtClean="0">
                <a:solidFill>
                  <a:schemeClr val="tx2">
                    <a:lumMod val="50000"/>
                  </a:schemeClr>
                </a:solidFill>
                <a:latin typeface="Century" panose="02040604050505020304" pitchFamily="18" charset="0"/>
              </a:rPr>
              <a:t>et </a:t>
            </a:r>
            <a:r>
              <a:rPr lang="fr-CH" sz="1800" b="1" dirty="0">
                <a:solidFill>
                  <a:schemeClr val="tx2">
                    <a:lumMod val="50000"/>
                  </a:schemeClr>
                </a:solidFill>
                <a:latin typeface="Century" panose="02040604050505020304" pitchFamily="18" charset="0"/>
              </a:rPr>
              <a:t>l’interdiction </a:t>
            </a:r>
            <a:r>
              <a:rPr lang="fr-CH" sz="1800" b="1" dirty="0" smtClean="0">
                <a:solidFill>
                  <a:schemeClr val="tx2">
                    <a:lumMod val="50000"/>
                  </a:schemeClr>
                </a:solidFill>
                <a:latin typeface="Century" panose="02040604050505020304" pitchFamily="18" charset="0"/>
              </a:rPr>
              <a:t>géographique </a:t>
            </a:r>
          </a:p>
          <a:p>
            <a:pPr marL="0" indent="0" algn="ctr">
              <a:lnSpc>
                <a:spcPts val="2500"/>
              </a:lnSpc>
              <a:buNone/>
            </a:pPr>
            <a:r>
              <a:rPr lang="fr-CH" sz="1800" b="1" dirty="0" smtClean="0">
                <a:solidFill>
                  <a:schemeClr val="tx2">
                    <a:lumMod val="50000"/>
                  </a:schemeClr>
                </a:solidFill>
                <a:latin typeface="Century" panose="02040604050505020304" pitchFamily="18" charset="0"/>
              </a:rPr>
              <a:t>(</a:t>
            </a:r>
            <a:r>
              <a:rPr lang="fr-CH" sz="1800" b="1" dirty="0">
                <a:solidFill>
                  <a:schemeClr val="tx2">
                    <a:lumMod val="50000"/>
                  </a:schemeClr>
                </a:solidFill>
                <a:latin typeface="Century" panose="02040604050505020304" pitchFamily="18" charset="0"/>
              </a:rPr>
              <a:t>Décision sur la collaboration en matière d’interdictions</a:t>
            </a:r>
            <a:r>
              <a:rPr lang="fr-CH" sz="1800" b="1" dirty="0" smtClean="0">
                <a:solidFill>
                  <a:schemeClr val="tx2">
                    <a:lumMod val="50000"/>
                  </a:schemeClr>
                </a:solidFill>
                <a:latin typeface="Century" panose="02040604050505020304" pitchFamily="18" charset="0"/>
              </a:rPr>
              <a:t>)</a:t>
            </a:r>
          </a:p>
          <a:p>
            <a:pPr marL="0" indent="0" algn="just">
              <a:lnSpc>
                <a:spcPts val="2500"/>
              </a:lnSpc>
              <a:buNone/>
            </a:pPr>
            <a:endParaRPr lang="fr-CH" sz="1800" b="1" dirty="0">
              <a:solidFill>
                <a:schemeClr val="tx2">
                  <a:lumMod val="50000"/>
                </a:schemeClr>
              </a:solidFill>
              <a:latin typeface="Century" panose="02040604050505020304" pitchFamily="18" charset="0"/>
            </a:endParaRPr>
          </a:p>
          <a:p>
            <a:pPr marL="0" indent="0" algn="ctr">
              <a:lnSpc>
                <a:spcPts val="2500"/>
              </a:lnSpc>
              <a:buNone/>
            </a:pPr>
            <a:r>
              <a:rPr lang="fr-CH" sz="1800" b="1" dirty="0">
                <a:solidFill>
                  <a:schemeClr val="tx2">
                    <a:lumMod val="50000"/>
                  </a:schemeClr>
                </a:solidFill>
                <a:latin typeface="Century" panose="02040604050505020304" pitchFamily="18" charset="0"/>
              </a:rPr>
              <a:t>Décision</a:t>
            </a:r>
          </a:p>
          <a:p>
            <a:pPr marL="0" indent="0" algn="ctr">
              <a:lnSpc>
                <a:spcPts val="2500"/>
              </a:lnSpc>
              <a:buNone/>
            </a:pPr>
            <a:r>
              <a:rPr lang="fr-CH" sz="1800" b="1" dirty="0">
                <a:solidFill>
                  <a:schemeClr val="tx2">
                    <a:lumMod val="50000"/>
                  </a:schemeClr>
                </a:solidFill>
                <a:latin typeface="Century" panose="02040604050505020304" pitchFamily="18" charset="0"/>
              </a:rPr>
              <a:t>du 9 novembre 2017</a:t>
            </a:r>
          </a:p>
          <a:p>
            <a:pPr marL="0" indent="0" algn="ctr">
              <a:lnSpc>
                <a:spcPts val="2500"/>
              </a:lnSpc>
              <a:buNone/>
            </a:pPr>
            <a:r>
              <a:rPr lang="fr-CH" sz="1800" b="1" dirty="0">
                <a:solidFill>
                  <a:schemeClr val="tx2">
                    <a:lumMod val="50000"/>
                  </a:schemeClr>
                </a:solidFill>
                <a:latin typeface="Century" panose="02040604050505020304" pitchFamily="18" charset="0"/>
              </a:rPr>
              <a:t>sur la participation de la personne condamnée aux frais d’exécution de la sanction</a:t>
            </a:r>
          </a:p>
          <a:p>
            <a:pPr marL="0" indent="0" algn="ctr">
              <a:lnSpc>
                <a:spcPts val="2500"/>
              </a:lnSpc>
              <a:buNone/>
            </a:pPr>
            <a:r>
              <a:rPr lang="fr-CH" sz="1800" b="1" dirty="0">
                <a:solidFill>
                  <a:schemeClr val="tx2">
                    <a:lumMod val="50000"/>
                  </a:schemeClr>
                </a:solidFill>
                <a:latin typeface="Century" panose="02040604050505020304" pitchFamily="18" charset="0"/>
              </a:rPr>
              <a:t>(Décision sur la participation aux frais d’exécution)</a:t>
            </a:r>
          </a:p>
          <a:p>
            <a:pPr marL="0" indent="0" algn="just">
              <a:lnSpc>
                <a:spcPts val="2500"/>
              </a:lnSpc>
              <a:buNone/>
            </a:pPr>
            <a:endParaRPr lang="fr-CH" sz="1800" b="1" dirty="0">
              <a:solidFill>
                <a:schemeClr val="tx2">
                  <a:lumMod val="50000"/>
                </a:schemeClr>
              </a:solidFill>
              <a:latin typeface="Century" panose="02040604050505020304" pitchFamily="18" charset="0"/>
            </a:endParaRPr>
          </a:p>
          <a:p>
            <a:pPr marL="0" indent="0">
              <a:buNone/>
            </a:pPr>
            <a:endParaRPr lang="fr-CH" sz="18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55</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56974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576" y="1340768"/>
            <a:ext cx="7848872" cy="4525963"/>
          </a:xfrm>
        </p:spPr>
        <p:txBody>
          <a:bodyPr>
            <a:normAutofit fontScale="85000" lnSpcReduction="20000"/>
          </a:bodyPr>
          <a:lstStyle/>
          <a:p>
            <a:pPr marL="1074738" indent="-1074738">
              <a:lnSpc>
                <a:spcPct val="120000"/>
              </a:lnSpc>
              <a:spcBef>
                <a:spcPts val="600"/>
              </a:spcBef>
              <a:buNone/>
            </a:pPr>
            <a:r>
              <a:rPr lang="fr-CH" sz="1800" b="1" dirty="0">
                <a:solidFill>
                  <a:schemeClr val="tx2">
                    <a:lumMod val="50000"/>
                  </a:schemeClr>
                </a:solidFill>
                <a:latin typeface="Century" panose="02040604050505020304" pitchFamily="18" charset="0"/>
              </a:rPr>
              <a:t>Article 1	Principe</a:t>
            </a:r>
          </a:p>
          <a:p>
            <a:pPr marL="0" indent="0" algn="just">
              <a:lnSpc>
                <a:spcPct val="120000"/>
              </a:lnSpc>
              <a:spcBef>
                <a:spcPts val="600"/>
              </a:spcBef>
              <a:buNone/>
            </a:pPr>
            <a:r>
              <a:rPr lang="fr-CH" sz="1800" b="1" dirty="0">
                <a:solidFill>
                  <a:schemeClr val="tx2">
                    <a:lumMod val="50000"/>
                  </a:schemeClr>
                </a:solidFill>
                <a:latin typeface="Century" panose="02040604050505020304" pitchFamily="18" charset="0"/>
              </a:rPr>
              <a:t>La personne condamnée doit payer une participation aux frais d'exécution de la sanction.</a:t>
            </a:r>
          </a:p>
          <a:p>
            <a:pPr marL="1074738" indent="-1074738">
              <a:lnSpc>
                <a:spcPct val="120000"/>
              </a:lnSpc>
              <a:spcBef>
                <a:spcPts val="600"/>
              </a:spcBef>
              <a:buNone/>
            </a:pPr>
            <a:r>
              <a:rPr lang="fr-CH" sz="1800" b="1" dirty="0">
                <a:solidFill>
                  <a:schemeClr val="tx2">
                    <a:lumMod val="50000"/>
                  </a:schemeClr>
                </a:solidFill>
                <a:latin typeface="Century" panose="02040604050505020304" pitchFamily="18" charset="0"/>
              </a:rPr>
              <a:t>Article 2	Montant de la participation</a:t>
            </a:r>
          </a:p>
          <a:p>
            <a:pPr marL="0" indent="0">
              <a:lnSpc>
                <a:spcPct val="120000"/>
              </a:lnSpc>
              <a:spcBef>
                <a:spcPts val="600"/>
              </a:spcBef>
              <a:buNone/>
            </a:pPr>
            <a:r>
              <a:rPr lang="fr-CH" sz="1800" b="1" dirty="0">
                <a:solidFill>
                  <a:schemeClr val="tx2">
                    <a:lumMod val="50000"/>
                  </a:schemeClr>
                </a:solidFill>
                <a:latin typeface="Century" panose="02040604050505020304" pitchFamily="18" charset="0"/>
              </a:rPr>
              <a:t>Le montant journalier de la participation est fixé comme suit : </a:t>
            </a:r>
          </a:p>
          <a:p>
            <a:pPr marL="355600" indent="-355600">
              <a:lnSpc>
                <a:spcPct val="120000"/>
              </a:lnSpc>
              <a:spcBef>
                <a:spcPts val="600"/>
              </a:spcBef>
              <a:buNone/>
              <a:tabLst>
                <a:tab pos="3054350" algn="l"/>
              </a:tabLst>
            </a:pPr>
            <a:r>
              <a:rPr lang="fr-CH" sz="1800" b="1" dirty="0">
                <a:solidFill>
                  <a:schemeClr val="tx2">
                    <a:lumMod val="50000"/>
                  </a:schemeClr>
                </a:solidFill>
                <a:latin typeface="Century" panose="02040604050505020304" pitchFamily="18" charset="0"/>
              </a:rPr>
              <a:t>a)	régime ordinaire :	CHF  8.-</a:t>
            </a:r>
          </a:p>
          <a:p>
            <a:pPr marL="355600" indent="-355600">
              <a:lnSpc>
                <a:spcPct val="120000"/>
              </a:lnSpc>
              <a:spcBef>
                <a:spcPts val="600"/>
              </a:spcBef>
              <a:buNone/>
              <a:tabLst>
                <a:tab pos="3054350" algn="l"/>
              </a:tabLst>
            </a:pPr>
            <a:r>
              <a:rPr lang="fr-CH" sz="1800" b="1" dirty="0">
                <a:solidFill>
                  <a:schemeClr val="tx2">
                    <a:lumMod val="50000"/>
                  </a:schemeClr>
                </a:solidFill>
                <a:latin typeface="Century" panose="02040604050505020304" pitchFamily="18" charset="0"/>
              </a:rPr>
              <a:t>b)	semi-détention : 	CHF 21.- </a:t>
            </a:r>
          </a:p>
          <a:p>
            <a:pPr marL="3054350" indent="0" algn="just">
              <a:lnSpc>
                <a:spcPct val="120000"/>
              </a:lnSpc>
              <a:spcBef>
                <a:spcPts val="600"/>
              </a:spcBef>
              <a:buNone/>
            </a:pPr>
            <a:r>
              <a:rPr lang="fr-CH" sz="1800" b="1" dirty="0" smtClean="0">
                <a:solidFill>
                  <a:schemeClr val="tx2">
                    <a:lumMod val="50000"/>
                  </a:schemeClr>
                </a:solidFill>
                <a:latin typeface="Century" panose="02040604050505020304" pitchFamily="18" charset="0"/>
              </a:rPr>
              <a:t>CHF </a:t>
            </a:r>
            <a:r>
              <a:rPr lang="fr-CH" sz="1800" b="1" dirty="0">
                <a:solidFill>
                  <a:schemeClr val="tx2">
                    <a:lumMod val="50000"/>
                  </a:schemeClr>
                </a:solidFill>
                <a:latin typeface="Century" panose="02040604050505020304" pitchFamily="18" charset="0"/>
              </a:rPr>
              <a:t>10.- au moins en cas de suivi d’une formation reconnue, d’obligation légale d'entretien ou d’une activité structurée et encadrée</a:t>
            </a:r>
          </a:p>
          <a:p>
            <a:pPr marL="355600" indent="-355600">
              <a:lnSpc>
                <a:spcPct val="120000"/>
              </a:lnSpc>
              <a:spcBef>
                <a:spcPts val="600"/>
              </a:spcBef>
              <a:buNone/>
              <a:tabLst>
                <a:tab pos="3054350" algn="l"/>
              </a:tabLst>
            </a:pPr>
            <a:r>
              <a:rPr lang="fr-CH" sz="1800" b="1" dirty="0">
                <a:solidFill>
                  <a:schemeClr val="tx2">
                    <a:lumMod val="50000"/>
                  </a:schemeClr>
                </a:solidFill>
                <a:latin typeface="Century" panose="02040604050505020304" pitchFamily="18" charset="0"/>
              </a:rPr>
              <a:t>c)	travail externe : 	CHF 21.-</a:t>
            </a:r>
          </a:p>
          <a:p>
            <a:pPr marL="3054350" indent="-3054350" algn="just">
              <a:lnSpc>
                <a:spcPct val="120000"/>
              </a:lnSpc>
              <a:spcBef>
                <a:spcPts val="600"/>
              </a:spcBef>
              <a:buNone/>
            </a:pPr>
            <a:r>
              <a:rPr lang="fr-CH" sz="1800" b="1" dirty="0">
                <a:solidFill>
                  <a:schemeClr val="tx2">
                    <a:lumMod val="50000"/>
                  </a:schemeClr>
                </a:solidFill>
                <a:latin typeface="Century" panose="02040604050505020304" pitchFamily="18" charset="0"/>
              </a:rPr>
              <a:t>	CHF 10.- au moins en cas de suivi d’une formation reconnue, d’obligation légale d'entretien ou d’une activité structurée et encadrée </a:t>
            </a:r>
          </a:p>
          <a:p>
            <a:pPr marL="355600" indent="-355600">
              <a:lnSpc>
                <a:spcPct val="120000"/>
              </a:lnSpc>
              <a:spcBef>
                <a:spcPts val="600"/>
              </a:spcBef>
              <a:buNone/>
              <a:tabLst>
                <a:tab pos="3054350" algn="l"/>
              </a:tabLst>
            </a:pPr>
            <a:r>
              <a:rPr lang="fr-CH" sz="1800" b="1" dirty="0">
                <a:solidFill>
                  <a:schemeClr val="tx2">
                    <a:lumMod val="50000"/>
                  </a:schemeClr>
                </a:solidFill>
                <a:latin typeface="Century" panose="02040604050505020304" pitchFamily="18" charset="0"/>
              </a:rPr>
              <a:t>d)	travail et logement externes :	CHF  5.-</a:t>
            </a:r>
          </a:p>
          <a:p>
            <a:pPr marL="355600" indent="-355600">
              <a:lnSpc>
                <a:spcPct val="120000"/>
              </a:lnSpc>
              <a:spcBef>
                <a:spcPts val="600"/>
              </a:spcBef>
              <a:buNone/>
              <a:tabLst>
                <a:tab pos="3054350" algn="l"/>
              </a:tabLst>
            </a:pPr>
            <a:r>
              <a:rPr lang="fr-CH" sz="1800" b="1" dirty="0">
                <a:solidFill>
                  <a:schemeClr val="tx2">
                    <a:lumMod val="50000"/>
                  </a:schemeClr>
                </a:solidFill>
                <a:latin typeface="Century" panose="02040604050505020304" pitchFamily="18" charset="0"/>
              </a:rPr>
              <a:t>e)	surveillance électronique :	CHF 15.-</a:t>
            </a:r>
          </a:p>
          <a:p>
            <a:pPr marL="0" indent="0">
              <a:lnSpc>
                <a:spcPts val="2500"/>
              </a:lnSpc>
              <a:buNone/>
            </a:pPr>
            <a:endParaRPr lang="fr-CH" sz="1800" b="1" dirty="0">
              <a:solidFill>
                <a:schemeClr val="tx2">
                  <a:lumMod val="50000"/>
                </a:schemeClr>
              </a:solidFill>
              <a:latin typeface="Century" panose="02040604050505020304" pitchFamily="18" charset="0"/>
            </a:endParaRPr>
          </a:p>
          <a:p>
            <a:pPr marL="0" indent="0" algn="just">
              <a:lnSpc>
                <a:spcPts val="2500"/>
              </a:lnSpc>
              <a:buNone/>
            </a:pPr>
            <a:endParaRPr lang="fr-CH" sz="1800" b="1" dirty="0">
              <a:solidFill>
                <a:schemeClr val="tx2">
                  <a:lumMod val="50000"/>
                </a:schemeClr>
              </a:solidFill>
              <a:latin typeface="Century" panose="02040604050505020304" pitchFamily="18" charset="0"/>
            </a:endParaRPr>
          </a:p>
          <a:p>
            <a:pPr marL="0" indent="0">
              <a:buNone/>
            </a:pPr>
            <a:endParaRPr lang="fr-CH" sz="18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56</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6533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576" y="1340768"/>
            <a:ext cx="7848872" cy="4525963"/>
          </a:xfrm>
        </p:spPr>
        <p:txBody>
          <a:bodyPr>
            <a:normAutofit/>
          </a:bodyPr>
          <a:lstStyle/>
          <a:p>
            <a:pPr marL="1074738" indent="-1074738">
              <a:lnSpc>
                <a:spcPct val="120000"/>
              </a:lnSpc>
              <a:spcBef>
                <a:spcPts val="600"/>
              </a:spcBef>
              <a:buNone/>
            </a:pPr>
            <a:r>
              <a:rPr lang="fr-CH" sz="1600" b="1" dirty="0">
                <a:solidFill>
                  <a:schemeClr val="tx2">
                    <a:lumMod val="50000"/>
                  </a:schemeClr>
                </a:solidFill>
                <a:latin typeface="Century" panose="02040604050505020304" pitchFamily="18" charset="0"/>
              </a:rPr>
              <a:t>Article </a:t>
            </a:r>
            <a:r>
              <a:rPr lang="fr-CH" sz="1600" b="1" dirty="0" smtClean="0">
                <a:solidFill>
                  <a:schemeClr val="tx2">
                    <a:lumMod val="50000"/>
                  </a:schemeClr>
                </a:solidFill>
                <a:latin typeface="Century" panose="02040604050505020304" pitchFamily="18" charset="0"/>
              </a:rPr>
              <a:t>3</a:t>
            </a:r>
            <a:r>
              <a:rPr lang="fr-CH" sz="1600" b="1" dirty="0">
                <a:solidFill>
                  <a:schemeClr val="tx2">
                    <a:lumMod val="50000"/>
                  </a:schemeClr>
                </a:solidFill>
                <a:latin typeface="Century" panose="02040604050505020304" pitchFamily="18" charset="0"/>
              </a:rPr>
              <a:t>	</a:t>
            </a:r>
            <a:r>
              <a:rPr lang="fr-CH" sz="1600" b="1" dirty="0" smtClean="0">
                <a:solidFill>
                  <a:schemeClr val="tx2">
                    <a:lumMod val="50000"/>
                  </a:schemeClr>
                </a:solidFill>
                <a:latin typeface="Century" panose="02040604050505020304" pitchFamily="18" charset="0"/>
              </a:rPr>
              <a:t>Réduction</a:t>
            </a:r>
            <a:endParaRPr lang="fr-CH" sz="1600" b="1" dirty="0">
              <a:solidFill>
                <a:schemeClr val="tx2">
                  <a:lumMod val="50000"/>
                </a:schemeClr>
              </a:solidFill>
              <a:latin typeface="Century" panose="02040604050505020304" pitchFamily="18" charset="0"/>
            </a:endParaRPr>
          </a:p>
          <a:p>
            <a:pPr marL="0" indent="0" algn="just">
              <a:lnSpc>
                <a:spcPct val="120000"/>
              </a:lnSpc>
              <a:spcBef>
                <a:spcPts val="600"/>
              </a:spcBef>
              <a:buNone/>
            </a:pPr>
            <a:r>
              <a:rPr lang="fr-CH" sz="1600" b="1" dirty="0">
                <a:solidFill>
                  <a:schemeClr val="tx2">
                    <a:lumMod val="50000"/>
                  </a:schemeClr>
                </a:solidFill>
                <a:latin typeface="Century" panose="02040604050505020304" pitchFamily="18" charset="0"/>
              </a:rPr>
              <a:t>Pour les cas de rigueur dûment démontrés, l'autorité compétente peut diminuer la participation aux frais d'exécution. La personne détenue doit faire une demande motivée au début du régime</a:t>
            </a:r>
            <a:r>
              <a:rPr lang="fr-CH" sz="1600" b="1" dirty="0" smtClean="0">
                <a:solidFill>
                  <a:schemeClr val="tx2">
                    <a:lumMod val="50000"/>
                  </a:schemeClr>
                </a:solidFill>
                <a:latin typeface="Century" panose="02040604050505020304" pitchFamily="18" charset="0"/>
              </a:rPr>
              <a:t>.</a:t>
            </a:r>
          </a:p>
          <a:p>
            <a:pPr marL="0" indent="0" algn="just">
              <a:lnSpc>
                <a:spcPct val="120000"/>
              </a:lnSpc>
              <a:spcBef>
                <a:spcPts val="600"/>
              </a:spcBef>
              <a:buNone/>
            </a:pPr>
            <a:endParaRPr lang="fr-CH" sz="1600" b="1" dirty="0">
              <a:solidFill>
                <a:schemeClr val="tx2">
                  <a:lumMod val="50000"/>
                </a:schemeClr>
              </a:solidFill>
              <a:latin typeface="Century" panose="02040604050505020304" pitchFamily="18" charset="0"/>
            </a:endParaRPr>
          </a:p>
          <a:p>
            <a:pPr marL="1074738" indent="-1074738">
              <a:lnSpc>
                <a:spcPct val="120000"/>
              </a:lnSpc>
              <a:spcBef>
                <a:spcPts val="600"/>
              </a:spcBef>
              <a:buNone/>
            </a:pPr>
            <a:r>
              <a:rPr lang="fr-CH" sz="1600" b="1" dirty="0">
                <a:solidFill>
                  <a:schemeClr val="tx2">
                    <a:lumMod val="50000"/>
                  </a:schemeClr>
                </a:solidFill>
                <a:latin typeface="Century" panose="02040604050505020304" pitchFamily="18" charset="0"/>
              </a:rPr>
              <a:t>Article </a:t>
            </a:r>
            <a:r>
              <a:rPr lang="fr-CH" sz="1600" b="1" dirty="0" smtClean="0">
                <a:solidFill>
                  <a:schemeClr val="tx2">
                    <a:lumMod val="50000"/>
                  </a:schemeClr>
                </a:solidFill>
                <a:latin typeface="Century" panose="02040604050505020304" pitchFamily="18" charset="0"/>
              </a:rPr>
              <a:t>4</a:t>
            </a:r>
            <a:r>
              <a:rPr lang="fr-CH" sz="1600" b="1" dirty="0">
                <a:solidFill>
                  <a:schemeClr val="tx2">
                    <a:lumMod val="50000"/>
                  </a:schemeClr>
                </a:solidFill>
                <a:latin typeface="Century" panose="02040604050505020304" pitchFamily="18" charset="0"/>
              </a:rPr>
              <a:t>	</a:t>
            </a:r>
            <a:r>
              <a:rPr lang="fr-CH" sz="1600" b="1" dirty="0" smtClean="0">
                <a:solidFill>
                  <a:schemeClr val="tx2">
                    <a:lumMod val="50000"/>
                  </a:schemeClr>
                </a:solidFill>
                <a:latin typeface="Century" panose="02040604050505020304" pitchFamily="18" charset="0"/>
              </a:rPr>
              <a:t>Majoration</a:t>
            </a:r>
            <a:endParaRPr lang="fr-CH" sz="1600" b="1" dirty="0">
              <a:solidFill>
                <a:schemeClr val="tx2">
                  <a:lumMod val="50000"/>
                </a:schemeClr>
              </a:solidFill>
              <a:latin typeface="Century" panose="02040604050505020304" pitchFamily="18" charset="0"/>
            </a:endParaRPr>
          </a:p>
          <a:p>
            <a:pPr marL="0" indent="0" algn="just">
              <a:lnSpc>
                <a:spcPts val="2500"/>
              </a:lnSpc>
              <a:buNone/>
            </a:pPr>
            <a:r>
              <a:rPr lang="fr-CH" sz="1600" b="1" dirty="0">
                <a:solidFill>
                  <a:schemeClr val="tx2">
                    <a:lumMod val="50000"/>
                  </a:schemeClr>
                </a:solidFill>
                <a:latin typeface="Century" panose="02040604050505020304" pitchFamily="18" charset="0"/>
              </a:rPr>
              <a:t>Si la situation financière de la personne condamnée le permet, l’autorité compétente peut majorer le montant journalier jusqu’au double de sa valeur.</a:t>
            </a:r>
          </a:p>
          <a:p>
            <a:pPr marL="0" indent="0" algn="just">
              <a:lnSpc>
                <a:spcPts val="2500"/>
              </a:lnSpc>
              <a:buNone/>
            </a:pPr>
            <a:endParaRPr lang="fr-CH" sz="1800" b="1" dirty="0">
              <a:solidFill>
                <a:schemeClr val="tx2">
                  <a:lumMod val="50000"/>
                </a:schemeClr>
              </a:solidFill>
              <a:latin typeface="Century" panose="02040604050505020304" pitchFamily="18" charset="0"/>
            </a:endParaRPr>
          </a:p>
          <a:p>
            <a:pPr marL="0" indent="0">
              <a:buNone/>
            </a:pPr>
            <a:endParaRPr lang="fr-CH" sz="18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57</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31059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b="1" dirty="0">
              <a:solidFill>
                <a:schemeClr val="tx2">
                  <a:lumMod val="50000"/>
                </a:schemeClr>
              </a:solidFill>
              <a:latin typeface="Century" panose="02040604050505020304" pitchFamily="18" charset="0"/>
            </a:endParaRPr>
          </a:p>
          <a:p>
            <a:pPr marL="0" indent="0" algn="ctr">
              <a:buNone/>
            </a:pPr>
            <a:endParaRPr lang="fr-CH" b="1" dirty="0">
              <a:solidFill>
                <a:schemeClr val="tx2">
                  <a:lumMod val="50000"/>
                </a:schemeClr>
              </a:solidFill>
              <a:latin typeface="Century" panose="02040604050505020304" pitchFamily="18" charset="0"/>
            </a:endParaRPr>
          </a:p>
          <a:p>
            <a:pPr marL="0" indent="0" algn="ctr">
              <a:buNone/>
            </a:pPr>
            <a:endParaRPr lang="fr-CH" sz="24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58</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 xmlns:a16="http://schemas.microsoft.com/office/drawing/2014/main" id="{2733E6AC-CE8D-40C0-B4E8-E1499E29CE91}"/>
              </a:ext>
            </a:extLst>
          </p:cNvPr>
          <p:cNvSpPr/>
          <p:nvPr/>
        </p:nvSpPr>
        <p:spPr>
          <a:xfrm>
            <a:off x="611560" y="2060848"/>
            <a:ext cx="7920880" cy="3400931"/>
          </a:xfrm>
          <a:prstGeom prst="rect">
            <a:avLst/>
          </a:prstGeom>
        </p:spPr>
        <p:txBody>
          <a:bodyPr wrap="square">
            <a:spAutoFit/>
          </a:bodyPr>
          <a:lstStyle/>
          <a:p>
            <a:pPr algn="just"/>
            <a:r>
              <a:rPr lang="it-IT" sz="2000" b="1" dirty="0">
                <a:latin typeface="Century" panose="02040604050505020304" pitchFamily="18" charset="0"/>
              </a:rPr>
              <a:t>Art. 388 CP</a:t>
            </a:r>
          </a:p>
          <a:p>
            <a:pPr algn="just">
              <a:spcBef>
                <a:spcPts val="600"/>
              </a:spcBef>
            </a:pPr>
            <a:r>
              <a:rPr lang="it-IT" sz="2000" baseline="30000" dirty="0">
                <a:latin typeface="Century" panose="02040604050505020304" pitchFamily="18" charset="0"/>
              </a:rPr>
              <a:t>1</a:t>
            </a:r>
            <a:r>
              <a:rPr lang="it-IT" sz="2000" dirty="0">
                <a:latin typeface="Century" panose="02040604050505020304" pitchFamily="18" charset="0"/>
              </a:rPr>
              <a:t> Le sentenze pronunciate in applicazione del diritto anteriore sono eseguite secondo tale diritto. Sono salve le eccezioni previste dai capoversi 2 e 3.</a:t>
            </a:r>
          </a:p>
          <a:p>
            <a:pPr algn="just">
              <a:spcBef>
                <a:spcPts val="600"/>
              </a:spcBef>
            </a:pPr>
            <a:r>
              <a:rPr lang="it-IT" sz="2000" baseline="30000" dirty="0">
                <a:latin typeface="Century" panose="02040604050505020304" pitchFamily="18" charset="0"/>
              </a:rPr>
              <a:t>2</a:t>
            </a:r>
            <a:r>
              <a:rPr lang="it-IT" sz="2000" dirty="0">
                <a:latin typeface="Century" panose="02040604050505020304" pitchFamily="18" charset="0"/>
              </a:rPr>
              <a:t> Se il nuovo diritto non commina una pena per il fatto per il quale è stata pronunciata la condanna secondo il diritto anteriore, la pena o misura inflitta non è più eseguita.</a:t>
            </a:r>
          </a:p>
          <a:p>
            <a:pPr algn="just">
              <a:spcBef>
                <a:spcPts val="600"/>
              </a:spcBef>
            </a:pPr>
            <a:r>
              <a:rPr lang="it-IT" sz="2000" baseline="30000" dirty="0">
                <a:latin typeface="Century" panose="02040604050505020304" pitchFamily="18" charset="0"/>
              </a:rPr>
              <a:t>3</a:t>
            </a:r>
            <a:r>
              <a:rPr lang="it-IT" sz="2000" dirty="0">
                <a:latin typeface="Century" panose="02040604050505020304" pitchFamily="18" charset="0"/>
              </a:rPr>
              <a:t> Le disposizioni del nuovo diritto concernenti l'esecuzione di pene e misure nonché i diritti e doveri del detenuto sono applicabili anche a chi è stato condannato secondo il diritto anteriore.</a:t>
            </a:r>
            <a:endParaRPr lang="fr-CH" sz="2000" dirty="0">
              <a:latin typeface="Century" panose="02040604050505020304" pitchFamily="18" charset="0"/>
            </a:endParaRPr>
          </a:p>
        </p:txBody>
      </p:sp>
      <p:sp>
        <p:nvSpPr>
          <p:cNvPr id="6" name="Rectangle 5">
            <a:extLst>
              <a:ext uri="{FF2B5EF4-FFF2-40B4-BE49-F238E27FC236}">
                <a16:creationId xmlns="" xmlns:a16="http://schemas.microsoft.com/office/drawing/2014/main" id="{44FE8F92-A9B1-46BA-B5E2-D5B1B0B448AA}"/>
              </a:ext>
            </a:extLst>
          </p:cNvPr>
          <p:cNvSpPr/>
          <p:nvPr/>
        </p:nvSpPr>
        <p:spPr>
          <a:xfrm>
            <a:off x="611560" y="1268759"/>
            <a:ext cx="7560840" cy="338554"/>
          </a:xfrm>
          <a:prstGeom prst="rect">
            <a:avLst/>
          </a:prstGeom>
        </p:spPr>
        <p:txBody>
          <a:bodyPr wrap="square">
            <a:spAutoFit/>
          </a:bodyPr>
          <a:lstStyle/>
          <a:p>
            <a:pPr lvl="0">
              <a:spcBef>
                <a:spcPct val="20000"/>
              </a:spcBef>
            </a:pPr>
            <a:r>
              <a:rPr lang="it-IT" sz="1600" b="1" i="1" dirty="0">
                <a:solidFill>
                  <a:schemeClr val="tx1">
                    <a:lumMod val="65000"/>
                    <a:lumOff val="35000"/>
                  </a:schemeClr>
                </a:solidFill>
                <a:latin typeface="Century" panose="02040604050505020304" pitchFamily="18" charset="0"/>
              </a:rPr>
              <a:t>Disposizioni</a:t>
            </a:r>
            <a:r>
              <a:rPr lang="fr-CH" sz="1600" b="1" i="1" dirty="0">
                <a:solidFill>
                  <a:schemeClr val="tx1">
                    <a:lumMod val="65000"/>
                    <a:lumOff val="35000"/>
                  </a:schemeClr>
                </a:solidFill>
                <a:latin typeface="Century" panose="02040604050505020304" pitchFamily="18" charset="0"/>
              </a:rPr>
              <a:t> </a:t>
            </a:r>
            <a:r>
              <a:rPr lang="it-IT" sz="1600" b="1" i="1" dirty="0">
                <a:solidFill>
                  <a:schemeClr val="tx1">
                    <a:lumMod val="65000"/>
                    <a:lumOff val="35000"/>
                  </a:schemeClr>
                </a:solidFill>
                <a:latin typeface="Century" panose="02040604050505020304" pitchFamily="18" charset="0"/>
              </a:rPr>
              <a:t>transitorie</a:t>
            </a:r>
          </a:p>
        </p:txBody>
      </p:sp>
    </p:spTree>
    <p:extLst>
      <p:ext uri="{BB962C8B-B14F-4D97-AF65-F5344CB8AC3E}">
        <p14:creationId xmlns:p14="http://schemas.microsoft.com/office/powerpoint/2010/main" val="20788555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b="1" dirty="0">
              <a:solidFill>
                <a:schemeClr val="tx2">
                  <a:lumMod val="50000"/>
                </a:schemeClr>
              </a:solidFill>
              <a:latin typeface="Century" panose="02040604050505020304" pitchFamily="18" charset="0"/>
            </a:endParaRPr>
          </a:p>
          <a:p>
            <a:pPr marL="0" indent="0" algn="ctr">
              <a:buNone/>
            </a:pPr>
            <a:endParaRPr lang="fr-CH" b="1" dirty="0">
              <a:solidFill>
                <a:schemeClr val="tx2">
                  <a:lumMod val="50000"/>
                </a:schemeClr>
              </a:solidFill>
              <a:latin typeface="Century" panose="02040604050505020304" pitchFamily="18" charset="0"/>
            </a:endParaRPr>
          </a:p>
          <a:p>
            <a:pPr marL="0" indent="0" algn="ctr">
              <a:buNone/>
            </a:pPr>
            <a:endParaRPr lang="fr-CH" sz="24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59</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 xmlns:a16="http://schemas.microsoft.com/office/drawing/2014/main" id="{2733E6AC-CE8D-40C0-B4E8-E1499E29CE91}"/>
              </a:ext>
            </a:extLst>
          </p:cNvPr>
          <p:cNvSpPr/>
          <p:nvPr/>
        </p:nvSpPr>
        <p:spPr>
          <a:xfrm>
            <a:off x="611560" y="2060848"/>
            <a:ext cx="7920880" cy="2908489"/>
          </a:xfrm>
          <a:prstGeom prst="rect">
            <a:avLst/>
          </a:prstGeom>
        </p:spPr>
        <p:txBody>
          <a:bodyPr wrap="square">
            <a:spAutoFit/>
          </a:bodyPr>
          <a:lstStyle/>
          <a:p>
            <a:pPr algn="just"/>
            <a:r>
              <a:rPr lang="it-IT" sz="2000" b="1" dirty="0">
                <a:latin typeface="Century" panose="02040604050505020304" pitchFamily="18" charset="0"/>
              </a:rPr>
              <a:t>Regolamento sul EM</a:t>
            </a:r>
          </a:p>
          <a:p>
            <a:pPr algn="just"/>
            <a:endParaRPr lang="it-IT" sz="2000" b="1" dirty="0">
              <a:latin typeface="Century" panose="02040604050505020304" pitchFamily="18" charset="0"/>
            </a:endParaRPr>
          </a:p>
          <a:p>
            <a:pPr algn="just"/>
            <a:r>
              <a:rPr lang="it-IT" b="1" dirty="0">
                <a:latin typeface="Century" panose="02040604050505020304" pitchFamily="18" charset="0"/>
              </a:rPr>
              <a:t>Articolo 29 	Disposizioni transitorie e finali</a:t>
            </a:r>
          </a:p>
          <a:p>
            <a:pPr marL="182563" indent="-182563" algn="just"/>
            <a:r>
              <a:rPr lang="it-IT" sz="2000" dirty="0">
                <a:latin typeface="Century" panose="02040604050505020304" pitchFamily="18" charset="0"/>
              </a:rPr>
              <a:t>…  </a:t>
            </a:r>
          </a:p>
          <a:p>
            <a:pPr marL="182563" indent="-182563" algn="just"/>
            <a:r>
              <a:rPr lang="it-IT" sz="2000" baseline="30000" dirty="0">
                <a:latin typeface="Century" panose="02040604050505020304" pitchFamily="18" charset="0"/>
              </a:rPr>
              <a:t>3</a:t>
            </a:r>
            <a:r>
              <a:rPr lang="it-IT" sz="2000" dirty="0">
                <a:latin typeface="Century" panose="02040604050505020304" pitchFamily="18" charset="0"/>
              </a:rPr>
              <a:t>	Il titolo I del presente regolamento [</a:t>
            </a:r>
            <a:r>
              <a:rPr lang="it-IT" sz="2000" i="1" dirty="0">
                <a:solidFill>
                  <a:schemeClr val="tx1">
                    <a:lumMod val="50000"/>
                    <a:lumOff val="50000"/>
                  </a:schemeClr>
                </a:solidFill>
                <a:latin typeface="Century" panose="02040604050505020304" pitchFamily="18" charset="0"/>
              </a:rPr>
              <a:t>front door</a:t>
            </a:r>
            <a:r>
              <a:rPr lang="it-IT" sz="2000" dirty="0">
                <a:latin typeface="Century" panose="02040604050505020304" pitchFamily="18" charset="0"/>
              </a:rPr>
              <a:t>] si applica anche alle pene pronunciate prima dalla sua entrata in vigore, ma la cui esecuzione non è ancora iniziata. </a:t>
            </a:r>
          </a:p>
          <a:p>
            <a:pPr marL="182563" indent="-182563" algn="just">
              <a:spcBef>
                <a:spcPts val="600"/>
              </a:spcBef>
            </a:pPr>
            <a:r>
              <a:rPr lang="it-IT" sz="2000" baseline="30000" dirty="0">
                <a:latin typeface="Century" panose="02040604050505020304" pitchFamily="18" charset="0"/>
              </a:rPr>
              <a:t>4</a:t>
            </a:r>
            <a:r>
              <a:rPr lang="it-IT" sz="2000" dirty="0">
                <a:latin typeface="Century" panose="02040604050505020304" pitchFamily="18" charset="0"/>
              </a:rPr>
              <a:t>	Il titolo II del presente regolamento [</a:t>
            </a:r>
            <a:r>
              <a:rPr lang="it-IT" sz="2000" i="1" dirty="0">
                <a:solidFill>
                  <a:schemeClr val="tx1">
                    <a:lumMod val="50000"/>
                    <a:lumOff val="50000"/>
                  </a:schemeClr>
                </a:solidFill>
                <a:latin typeface="Century" panose="02040604050505020304" pitchFamily="18" charset="0"/>
              </a:rPr>
              <a:t>back door</a:t>
            </a:r>
            <a:r>
              <a:rPr lang="it-IT" sz="2000" dirty="0">
                <a:latin typeface="Century" panose="02040604050505020304" pitchFamily="18" charset="0"/>
              </a:rPr>
              <a:t>] è retto dall’art. 388 cpv. 3 CP. </a:t>
            </a:r>
          </a:p>
        </p:txBody>
      </p:sp>
      <p:sp>
        <p:nvSpPr>
          <p:cNvPr id="6" name="Rectangle 5">
            <a:extLst>
              <a:ext uri="{FF2B5EF4-FFF2-40B4-BE49-F238E27FC236}">
                <a16:creationId xmlns="" xmlns:a16="http://schemas.microsoft.com/office/drawing/2014/main" id="{44FE8F92-A9B1-46BA-B5E2-D5B1B0B448AA}"/>
              </a:ext>
            </a:extLst>
          </p:cNvPr>
          <p:cNvSpPr/>
          <p:nvPr/>
        </p:nvSpPr>
        <p:spPr>
          <a:xfrm>
            <a:off x="611560" y="1268759"/>
            <a:ext cx="7560840" cy="338554"/>
          </a:xfrm>
          <a:prstGeom prst="rect">
            <a:avLst/>
          </a:prstGeom>
        </p:spPr>
        <p:txBody>
          <a:bodyPr wrap="square">
            <a:spAutoFit/>
          </a:bodyPr>
          <a:lstStyle/>
          <a:p>
            <a:pPr lvl="0">
              <a:spcBef>
                <a:spcPct val="20000"/>
              </a:spcBef>
            </a:pPr>
            <a:r>
              <a:rPr lang="it-IT" sz="1600" b="1" i="1" dirty="0">
                <a:solidFill>
                  <a:schemeClr val="tx1">
                    <a:lumMod val="65000"/>
                    <a:lumOff val="35000"/>
                  </a:schemeClr>
                </a:solidFill>
                <a:latin typeface="Century" panose="02040604050505020304" pitchFamily="18" charset="0"/>
              </a:rPr>
              <a:t>Disposizioni</a:t>
            </a:r>
            <a:r>
              <a:rPr lang="fr-CH" sz="1600" b="1" i="1" dirty="0">
                <a:solidFill>
                  <a:schemeClr val="tx1">
                    <a:lumMod val="65000"/>
                    <a:lumOff val="35000"/>
                  </a:schemeClr>
                </a:solidFill>
                <a:latin typeface="Century" panose="02040604050505020304" pitchFamily="18" charset="0"/>
              </a:rPr>
              <a:t> </a:t>
            </a:r>
            <a:r>
              <a:rPr lang="it-IT" sz="1600" b="1" i="1" dirty="0">
                <a:solidFill>
                  <a:schemeClr val="tx1">
                    <a:lumMod val="65000"/>
                    <a:lumOff val="35000"/>
                  </a:schemeClr>
                </a:solidFill>
                <a:latin typeface="Century" panose="02040604050505020304" pitchFamily="18" charset="0"/>
              </a:rPr>
              <a:t>transitorie</a:t>
            </a:r>
          </a:p>
        </p:txBody>
      </p:sp>
    </p:spTree>
    <p:extLst>
      <p:ext uri="{BB962C8B-B14F-4D97-AF65-F5344CB8AC3E}">
        <p14:creationId xmlns:p14="http://schemas.microsoft.com/office/powerpoint/2010/main" val="37125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392" y="1113215"/>
            <a:ext cx="7530008" cy="4620041"/>
          </a:xfrm>
        </p:spPr>
        <p:txBody>
          <a:bodyPr>
            <a:normAutofit fontScale="62500" lnSpcReduction="20000"/>
          </a:bodyPr>
          <a:lstStyle/>
          <a:p>
            <a:pPr marL="0" indent="0" algn="ctr">
              <a:buNone/>
            </a:pPr>
            <a:endParaRPr lang="fr-CH" b="1" dirty="0">
              <a:solidFill>
                <a:schemeClr val="tx2">
                  <a:lumMod val="50000"/>
                </a:schemeClr>
              </a:solidFill>
              <a:latin typeface="Century" panose="02040604050505020304" pitchFamily="18" charset="0"/>
            </a:endParaRPr>
          </a:p>
          <a:p>
            <a:pPr marL="0" indent="0" algn="just">
              <a:lnSpc>
                <a:spcPct val="120000"/>
              </a:lnSpc>
              <a:spcBef>
                <a:spcPts val="0"/>
              </a:spcBef>
              <a:spcAft>
                <a:spcPts val="600"/>
              </a:spcAft>
              <a:buNone/>
            </a:pPr>
            <a:r>
              <a:rPr lang="it-IT" sz="2400" b="1" dirty="0">
                <a:solidFill>
                  <a:schemeClr val="tx2">
                    <a:lumMod val="50000"/>
                  </a:schemeClr>
                </a:solidFill>
                <a:latin typeface="Century" panose="02040604050505020304" pitchFamily="18" charset="0"/>
              </a:rPr>
              <a:t>Art. 48 Cost.</a:t>
            </a:r>
            <a:endParaRPr lang="it-IT" sz="2400" dirty="0">
              <a:solidFill>
                <a:schemeClr val="tx2">
                  <a:lumMod val="50000"/>
                </a:schemeClr>
              </a:solidFill>
              <a:latin typeface="Century" panose="02040604050505020304" pitchFamily="18" charset="0"/>
            </a:endParaRPr>
          </a:p>
          <a:p>
            <a:pPr marL="0" indent="0" algn="just">
              <a:lnSpc>
                <a:spcPct val="120000"/>
              </a:lnSpc>
              <a:spcBef>
                <a:spcPts val="0"/>
              </a:spcBef>
              <a:spcAft>
                <a:spcPts val="600"/>
              </a:spcAft>
              <a:buNone/>
            </a:pPr>
            <a:r>
              <a:rPr lang="it-IT" sz="2400" b="1" baseline="30000" dirty="0">
                <a:solidFill>
                  <a:schemeClr val="tx2">
                    <a:lumMod val="50000"/>
                  </a:schemeClr>
                </a:solidFill>
                <a:latin typeface="Century" panose="02040604050505020304" pitchFamily="18" charset="0"/>
              </a:rPr>
              <a:t>1</a:t>
            </a:r>
            <a:r>
              <a:rPr lang="it-IT" sz="2400" b="1" dirty="0">
                <a:solidFill>
                  <a:schemeClr val="tx2">
                    <a:lumMod val="50000"/>
                  </a:schemeClr>
                </a:solidFill>
                <a:latin typeface="Century" panose="02040604050505020304" pitchFamily="18" charset="0"/>
              </a:rPr>
              <a:t>I Cantoni possono concludere trattati intercantonali nonché creare organizzazioni e istituzioni in comune. In particolare possono adempiere insieme compiti d'interesse regionale.</a:t>
            </a:r>
          </a:p>
          <a:p>
            <a:pPr marL="0" indent="0" algn="just">
              <a:lnSpc>
                <a:spcPct val="120000"/>
              </a:lnSpc>
              <a:spcBef>
                <a:spcPts val="0"/>
              </a:spcBef>
              <a:spcAft>
                <a:spcPts val="600"/>
              </a:spcAft>
              <a:buNone/>
            </a:pPr>
            <a:r>
              <a:rPr lang="it-IT" sz="2500" b="1" baseline="30000" dirty="0">
                <a:solidFill>
                  <a:schemeClr val="bg1">
                    <a:lumMod val="50000"/>
                  </a:schemeClr>
                </a:solidFill>
                <a:latin typeface="Century" panose="02040604050505020304" pitchFamily="18" charset="0"/>
              </a:rPr>
              <a:t>2</a:t>
            </a:r>
            <a:r>
              <a:rPr lang="it-IT" sz="2400" b="1" dirty="0">
                <a:solidFill>
                  <a:schemeClr val="bg1">
                    <a:lumMod val="50000"/>
                  </a:schemeClr>
                </a:solidFill>
                <a:latin typeface="Century" panose="02040604050505020304" pitchFamily="18" charset="0"/>
              </a:rPr>
              <a:t>La Confederazione può parteciparvi nei limiti delle sue competenze.</a:t>
            </a:r>
          </a:p>
          <a:p>
            <a:pPr marL="0" indent="0" algn="just">
              <a:lnSpc>
                <a:spcPct val="120000"/>
              </a:lnSpc>
              <a:spcBef>
                <a:spcPts val="0"/>
              </a:spcBef>
              <a:spcAft>
                <a:spcPts val="600"/>
              </a:spcAft>
              <a:buNone/>
            </a:pPr>
            <a:r>
              <a:rPr lang="it-IT" sz="2500" b="1" baseline="30000" dirty="0">
                <a:solidFill>
                  <a:schemeClr val="bg1">
                    <a:lumMod val="50000"/>
                  </a:schemeClr>
                </a:solidFill>
                <a:latin typeface="Century" panose="02040604050505020304" pitchFamily="18" charset="0"/>
              </a:rPr>
              <a:t>3</a:t>
            </a:r>
            <a:r>
              <a:rPr lang="it-IT" sz="2400" b="1" dirty="0">
                <a:solidFill>
                  <a:schemeClr val="bg1">
                    <a:lumMod val="50000"/>
                  </a:schemeClr>
                </a:solidFill>
                <a:latin typeface="Century" panose="02040604050505020304" pitchFamily="18" charset="0"/>
              </a:rPr>
              <a:t>I trattati intercantonali non devono contraddire al diritto e agli interessi della Confederazione, né ai diritti di altri Cantoni. Devono essere portati a conoscenza della Confederazione.</a:t>
            </a:r>
          </a:p>
          <a:p>
            <a:pPr marL="0" indent="0" algn="just">
              <a:lnSpc>
                <a:spcPct val="120000"/>
              </a:lnSpc>
              <a:spcBef>
                <a:spcPts val="0"/>
              </a:spcBef>
              <a:spcAft>
                <a:spcPts val="600"/>
              </a:spcAft>
              <a:buNone/>
            </a:pPr>
            <a:r>
              <a:rPr lang="it-IT" sz="2500" b="1" baseline="30000" dirty="0">
                <a:solidFill>
                  <a:schemeClr val="tx2">
                    <a:lumMod val="50000"/>
                  </a:schemeClr>
                </a:solidFill>
                <a:latin typeface="Century" panose="02040604050505020304" pitchFamily="18" charset="0"/>
              </a:rPr>
              <a:t>4</a:t>
            </a:r>
            <a:r>
              <a:rPr lang="it-IT" sz="2500" b="1" dirty="0">
                <a:solidFill>
                  <a:schemeClr val="tx2">
                    <a:lumMod val="50000"/>
                  </a:schemeClr>
                </a:solidFill>
                <a:latin typeface="Century" panose="02040604050505020304" pitchFamily="18" charset="0"/>
              </a:rPr>
              <a:t>Mediante</a:t>
            </a:r>
            <a:r>
              <a:rPr lang="it-IT" sz="2400" b="1" dirty="0">
                <a:solidFill>
                  <a:schemeClr val="tx2">
                    <a:lumMod val="50000"/>
                  </a:schemeClr>
                </a:solidFill>
                <a:latin typeface="Century" panose="02040604050505020304" pitchFamily="18" charset="0"/>
              </a:rPr>
              <a:t> trattato intercantonale i Cantoni possono </a:t>
            </a:r>
            <a:r>
              <a:rPr lang="it-IT" sz="2400" b="1" u="sng" dirty="0">
                <a:solidFill>
                  <a:schemeClr val="tx2">
                    <a:lumMod val="50000"/>
                  </a:schemeClr>
                </a:solidFill>
                <a:latin typeface="Century" panose="02040604050505020304" pitchFamily="18" charset="0"/>
              </a:rPr>
              <a:t>autorizzare organi intercantonali a emanare disposizioni contenenti norme di diritto </a:t>
            </a:r>
            <a:r>
              <a:rPr lang="it-IT" sz="2400" b="1" dirty="0">
                <a:solidFill>
                  <a:schemeClr val="tx2">
                    <a:lumMod val="50000"/>
                  </a:schemeClr>
                </a:solidFill>
                <a:latin typeface="Century" panose="02040604050505020304" pitchFamily="18" charset="0"/>
              </a:rPr>
              <a:t>per l'attuazione di un trattato intercantonale, a condizione che il trattato autorizzante :</a:t>
            </a:r>
          </a:p>
          <a:p>
            <a:pPr marL="0" indent="0" algn="just">
              <a:lnSpc>
                <a:spcPct val="120000"/>
              </a:lnSpc>
              <a:spcBef>
                <a:spcPts val="0"/>
              </a:spcBef>
              <a:spcAft>
                <a:spcPts val="600"/>
              </a:spcAft>
              <a:buNone/>
            </a:pPr>
            <a:r>
              <a:rPr lang="it-IT" sz="2400" b="1" dirty="0">
                <a:solidFill>
                  <a:schemeClr val="tx2">
                    <a:lumMod val="50000"/>
                  </a:schemeClr>
                </a:solidFill>
                <a:latin typeface="Century" panose="02040604050505020304" pitchFamily="18" charset="0"/>
              </a:rPr>
              <a:t>a. sia stato approvato secondo la stessa procedura applicabile alle leggi;</a:t>
            </a:r>
          </a:p>
          <a:p>
            <a:pPr marL="0" indent="0" algn="just">
              <a:lnSpc>
                <a:spcPct val="120000"/>
              </a:lnSpc>
              <a:spcBef>
                <a:spcPts val="0"/>
              </a:spcBef>
              <a:spcAft>
                <a:spcPts val="600"/>
              </a:spcAft>
              <a:buNone/>
            </a:pPr>
            <a:r>
              <a:rPr lang="it-IT" sz="2400" b="1" dirty="0">
                <a:solidFill>
                  <a:schemeClr val="tx2">
                    <a:lumMod val="50000"/>
                  </a:schemeClr>
                </a:solidFill>
                <a:latin typeface="Century" panose="02040604050505020304" pitchFamily="18" charset="0"/>
              </a:rPr>
              <a:t>b. stabilisca le linee direttrici di queste disposizioni.</a:t>
            </a:r>
          </a:p>
          <a:p>
            <a:pPr marL="0" indent="0" algn="just">
              <a:lnSpc>
                <a:spcPct val="120000"/>
              </a:lnSpc>
              <a:spcBef>
                <a:spcPts val="0"/>
              </a:spcBef>
              <a:spcAft>
                <a:spcPts val="600"/>
              </a:spcAft>
              <a:buNone/>
            </a:pPr>
            <a:r>
              <a:rPr lang="it-IT" sz="2500" b="1" baseline="30000" dirty="0">
                <a:solidFill>
                  <a:schemeClr val="tx2">
                    <a:lumMod val="50000"/>
                  </a:schemeClr>
                </a:solidFill>
                <a:latin typeface="Century" panose="02040604050505020304" pitchFamily="18" charset="0"/>
              </a:rPr>
              <a:t>5</a:t>
            </a:r>
            <a:r>
              <a:rPr lang="it-IT" sz="2400" b="1" dirty="0">
                <a:solidFill>
                  <a:schemeClr val="tx2">
                    <a:lumMod val="50000"/>
                  </a:schemeClr>
                </a:solidFill>
                <a:latin typeface="Century" panose="02040604050505020304" pitchFamily="18" charset="0"/>
              </a:rPr>
              <a:t>I Cantoni rispettano il diritto intercantonale.</a:t>
            </a:r>
            <a:endParaRPr lang="fr-CH" sz="24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6</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879950"/>
      </p:ext>
    </p:extLst>
  </p:cSld>
  <p:clrMapOvr>
    <a:masterClrMapping/>
  </p:clrMapOvr>
  <p:transition spd="slow">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b="1" dirty="0">
              <a:solidFill>
                <a:schemeClr val="tx2">
                  <a:lumMod val="50000"/>
                </a:schemeClr>
              </a:solidFill>
              <a:latin typeface="Century" panose="02040604050505020304" pitchFamily="18" charset="0"/>
            </a:endParaRPr>
          </a:p>
          <a:p>
            <a:pPr marL="0" indent="0" algn="ctr">
              <a:buNone/>
            </a:pPr>
            <a:endParaRPr lang="fr-CH" b="1" dirty="0">
              <a:solidFill>
                <a:schemeClr val="tx2">
                  <a:lumMod val="50000"/>
                </a:schemeClr>
              </a:solidFill>
              <a:latin typeface="Century" panose="02040604050505020304" pitchFamily="18" charset="0"/>
            </a:endParaRPr>
          </a:p>
          <a:p>
            <a:pPr marL="0" indent="0" algn="ctr">
              <a:buNone/>
            </a:pPr>
            <a:endParaRPr lang="fr-CH" sz="24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60</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 xmlns:a16="http://schemas.microsoft.com/office/drawing/2014/main" id="{2733E6AC-CE8D-40C0-B4E8-E1499E29CE91}"/>
              </a:ext>
            </a:extLst>
          </p:cNvPr>
          <p:cNvSpPr/>
          <p:nvPr/>
        </p:nvSpPr>
        <p:spPr>
          <a:xfrm>
            <a:off x="611560" y="1772816"/>
            <a:ext cx="7920880" cy="2031325"/>
          </a:xfrm>
          <a:prstGeom prst="rect">
            <a:avLst/>
          </a:prstGeom>
        </p:spPr>
        <p:txBody>
          <a:bodyPr wrap="square">
            <a:spAutoFit/>
          </a:bodyPr>
          <a:lstStyle/>
          <a:p>
            <a:pPr algn="just"/>
            <a:r>
              <a:rPr lang="it-IT" sz="2000" b="1" dirty="0">
                <a:latin typeface="Century" panose="02040604050505020304" pitchFamily="18" charset="0"/>
              </a:rPr>
              <a:t>Regolamento sul LUP</a:t>
            </a:r>
          </a:p>
          <a:p>
            <a:pPr algn="just"/>
            <a:endParaRPr lang="it-IT" sz="800" b="1" dirty="0">
              <a:latin typeface="Century" panose="02040604050505020304" pitchFamily="18" charset="0"/>
            </a:endParaRPr>
          </a:p>
          <a:p>
            <a:pPr algn="just"/>
            <a:r>
              <a:rPr lang="it-IT" b="1" dirty="0">
                <a:latin typeface="Century" panose="02040604050505020304" pitchFamily="18" charset="0"/>
              </a:rPr>
              <a:t>Articolo 22 	Entrata in vigore</a:t>
            </a:r>
          </a:p>
          <a:p>
            <a:pPr marL="182563" indent="-182563" algn="just"/>
            <a:r>
              <a:rPr lang="it-IT" sz="2000" dirty="0">
                <a:latin typeface="Century" panose="02040604050505020304" pitchFamily="18" charset="0"/>
              </a:rPr>
              <a:t>…  </a:t>
            </a:r>
          </a:p>
          <a:p>
            <a:pPr marL="182563" indent="-182563" algn="just"/>
            <a:r>
              <a:rPr lang="it-IT" sz="2000" baseline="30000" dirty="0">
                <a:latin typeface="Century" panose="02040604050505020304" pitchFamily="18" charset="0"/>
              </a:rPr>
              <a:t>3</a:t>
            </a:r>
            <a:r>
              <a:rPr lang="it-IT" sz="2000" dirty="0">
                <a:latin typeface="Century" panose="02040604050505020304" pitchFamily="18" charset="0"/>
              </a:rPr>
              <a:t>	Il presente regolamento si applica anche alle pene pronunciate prima dalla sua entrata in vigore, ma la cui esecuzione non è ancora iniziata. </a:t>
            </a:r>
          </a:p>
        </p:txBody>
      </p:sp>
      <p:sp>
        <p:nvSpPr>
          <p:cNvPr id="6" name="Rectangle 5">
            <a:extLst>
              <a:ext uri="{FF2B5EF4-FFF2-40B4-BE49-F238E27FC236}">
                <a16:creationId xmlns="" xmlns:a16="http://schemas.microsoft.com/office/drawing/2014/main" id="{44FE8F92-A9B1-46BA-B5E2-D5B1B0B448AA}"/>
              </a:ext>
            </a:extLst>
          </p:cNvPr>
          <p:cNvSpPr/>
          <p:nvPr/>
        </p:nvSpPr>
        <p:spPr>
          <a:xfrm>
            <a:off x="611560" y="1268759"/>
            <a:ext cx="7560840" cy="338554"/>
          </a:xfrm>
          <a:prstGeom prst="rect">
            <a:avLst/>
          </a:prstGeom>
        </p:spPr>
        <p:txBody>
          <a:bodyPr wrap="square">
            <a:spAutoFit/>
          </a:bodyPr>
          <a:lstStyle/>
          <a:p>
            <a:pPr lvl="0">
              <a:spcBef>
                <a:spcPct val="20000"/>
              </a:spcBef>
            </a:pPr>
            <a:r>
              <a:rPr lang="it-IT" sz="1600" b="1" i="1" dirty="0">
                <a:solidFill>
                  <a:schemeClr val="tx1">
                    <a:lumMod val="65000"/>
                    <a:lumOff val="35000"/>
                  </a:schemeClr>
                </a:solidFill>
                <a:latin typeface="Century" panose="02040604050505020304" pitchFamily="18" charset="0"/>
              </a:rPr>
              <a:t>Disposizioni</a:t>
            </a:r>
            <a:r>
              <a:rPr lang="fr-CH" sz="1600" b="1" i="1" dirty="0">
                <a:solidFill>
                  <a:schemeClr val="tx1">
                    <a:lumMod val="65000"/>
                    <a:lumOff val="35000"/>
                  </a:schemeClr>
                </a:solidFill>
                <a:latin typeface="Century" panose="02040604050505020304" pitchFamily="18" charset="0"/>
              </a:rPr>
              <a:t> </a:t>
            </a:r>
            <a:r>
              <a:rPr lang="it-IT" sz="1600" b="1" i="1" dirty="0">
                <a:solidFill>
                  <a:schemeClr val="tx1">
                    <a:lumMod val="65000"/>
                    <a:lumOff val="35000"/>
                  </a:schemeClr>
                </a:solidFill>
                <a:latin typeface="Century" panose="02040604050505020304" pitchFamily="18" charset="0"/>
              </a:rPr>
              <a:t>transitorie</a:t>
            </a:r>
          </a:p>
        </p:txBody>
      </p:sp>
      <p:sp>
        <p:nvSpPr>
          <p:cNvPr id="7" name="Rectangle 6">
            <a:extLst>
              <a:ext uri="{FF2B5EF4-FFF2-40B4-BE49-F238E27FC236}">
                <a16:creationId xmlns="" xmlns:a16="http://schemas.microsoft.com/office/drawing/2014/main" id="{2733E6AC-CE8D-40C0-B4E8-E1499E29CE91}"/>
              </a:ext>
            </a:extLst>
          </p:cNvPr>
          <p:cNvSpPr/>
          <p:nvPr/>
        </p:nvSpPr>
        <p:spPr>
          <a:xfrm>
            <a:off x="755576" y="4077072"/>
            <a:ext cx="7920880" cy="2031325"/>
          </a:xfrm>
          <a:prstGeom prst="rect">
            <a:avLst/>
          </a:prstGeom>
        </p:spPr>
        <p:txBody>
          <a:bodyPr wrap="square">
            <a:spAutoFit/>
          </a:bodyPr>
          <a:lstStyle/>
          <a:p>
            <a:pPr algn="just"/>
            <a:r>
              <a:rPr lang="it-IT" sz="2000" b="1" dirty="0">
                <a:latin typeface="Century" panose="02040604050505020304" pitchFamily="18" charset="0"/>
              </a:rPr>
              <a:t>Regolamento sulla semiprigionia</a:t>
            </a:r>
          </a:p>
          <a:p>
            <a:pPr algn="just"/>
            <a:endParaRPr lang="it-IT" sz="800" b="1" dirty="0">
              <a:latin typeface="Century" panose="02040604050505020304" pitchFamily="18" charset="0"/>
            </a:endParaRPr>
          </a:p>
          <a:p>
            <a:pPr algn="just"/>
            <a:r>
              <a:rPr lang="it-IT" b="1" dirty="0">
                <a:latin typeface="Century" panose="02040604050505020304" pitchFamily="18" charset="0"/>
              </a:rPr>
              <a:t>Articolo 26	Abrogazione ed entrata in vigore</a:t>
            </a:r>
          </a:p>
          <a:p>
            <a:pPr marL="182563" indent="-182563" algn="just"/>
            <a:r>
              <a:rPr lang="it-IT" sz="2000" dirty="0">
                <a:latin typeface="Century" panose="02040604050505020304" pitchFamily="18" charset="0"/>
              </a:rPr>
              <a:t>…  </a:t>
            </a:r>
          </a:p>
          <a:p>
            <a:pPr marL="182563" indent="-182563" algn="just"/>
            <a:r>
              <a:rPr lang="it-IT" sz="2000" baseline="30000" dirty="0">
                <a:latin typeface="Century" panose="02040604050505020304" pitchFamily="18" charset="0"/>
              </a:rPr>
              <a:t>4</a:t>
            </a:r>
            <a:r>
              <a:rPr lang="it-IT" sz="2000" dirty="0">
                <a:latin typeface="Century" panose="02040604050505020304" pitchFamily="18" charset="0"/>
              </a:rPr>
              <a:t>	E 'applicabile anche alle sanzioni che sono state pronunciate prima della sua entrata in vigore, ma la cui esecuzione non ha ancora preso inizio. </a:t>
            </a:r>
          </a:p>
        </p:txBody>
      </p:sp>
    </p:spTree>
    <p:extLst>
      <p:ext uri="{BB962C8B-B14F-4D97-AF65-F5344CB8AC3E}">
        <p14:creationId xmlns:p14="http://schemas.microsoft.com/office/powerpoint/2010/main" val="126910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500"/>
                            </p:stCondLst>
                            <p:childTnLst>
                              <p:par>
                                <p:cTn id="9" presetID="10" presetClass="entr" presetSubtype="0" fill="hold" grpId="0" nodeType="after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b="1" dirty="0">
              <a:solidFill>
                <a:schemeClr val="tx2">
                  <a:lumMod val="50000"/>
                </a:schemeClr>
              </a:solidFill>
              <a:latin typeface="Century" panose="02040604050505020304" pitchFamily="18" charset="0"/>
            </a:endParaRPr>
          </a:p>
          <a:p>
            <a:pPr marL="0" indent="0" algn="ctr">
              <a:buNone/>
            </a:pPr>
            <a:endParaRPr lang="fr-CH" b="1" dirty="0">
              <a:solidFill>
                <a:schemeClr val="tx2">
                  <a:lumMod val="50000"/>
                </a:schemeClr>
              </a:solidFill>
              <a:latin typeface="Century" panose="02040604050505020304" pitchFamily="18" charset="0"/>
            </a:endParaRPr>
          </a:p>
          <a:p>
            <a:pPr marL="0" indent="0" algn="ctr">
              <a:buNone/>
            </a:pPr>
            <a:endParaRPr lang="fr-CH" sz="24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61</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71600" y="3105835"/>
            <a:ext cx="7560840" cy="1384995"/>
          </a:xfrm>
          <a:prstGeom prst="rect">
            <a:avLst/>
          </a:prstGeom>
        </p:spPr>
        <p:txBody>
          <a:bodyPr wrap="square">
            <a:spAutoFit/>
          </a:bodyPr>
          <a:lstStyle/>
          <a:p>
            <a:pPr algn="ctr"/>
            <a:r>
              <a:rPr lang="fr-CH" sz="2800" b="1" dirty="0">
                <a:solidFill>
                  <a:srgbClr val="1F497D">
                    <a:lumMod val="75000"/>
                  </a:srgbClr>
                </a:solidFill>
                <a:effectLst>
                  <a:outerShdw blurRad="38100" dist="38100" dir="2700000" algn="tl">
                    <a:srgbClr val="000000">
                      <a:alpha val="43137"/>
                    </a:srgbClr>
                  </a:outerShdw>
                </a:effectLst>
                <a:latin typeface="Century" panose="02040604050505020304" pitchFamily="18" charset="0"/>
                <a:ea typeface="Cambria Math" panose="02040503050406030204" pitchFamily="18" charset="0"/>
              </a:rPr>
              <a:t>Plus-value d’un concordat </a:t>
            </a:r>
          </a:p>
          <a:p>
            <a:pPr algn="ctr"/>
            <a:endParaRPr lang="fr-CH" sz="2800" b="1" dirty="0">
              <a:solidFill>
                <a:srgbClr val="1F497D">
                  <a:lumMod val="75000"/>
                </a:srgbClr>
              </a:solidFill>
              <a:effectLst>
                <a:outerShdw blurRad="38100" dist="38100" dir="2700000" algn="tl">
                  <a:srgbClr val="000000">
                    <a:alpha val="43137"/>
                  </a:srgbClr>
                </a:outerShdw>
              </a:effectLst>
              <a:latin typeface="Century" panose="02040604050505020304" pitchFamily="18" charset="0"/>
              <a:ea typeface="Cambria Math" panose="02040503050406030204" pitchFamily="18" charset="0"/>
            </a:endParaRPr>
          </a:p>
          <a:p>
            <a:pPr algn="ctr"/>
            <a:r>
              <a:rPr lang="fr-CH" sz="2800" b="1" dirty="0">
                <a:solidFill>
                  <a:srgbClr val="1F497D">
                    <a:lumMod val="75000"/>
                  </a:srgbClr>
                </a:solidFill>
                <a:effectLst>
                  <a:outerShdw blurRad="38100" dist="38100" dir="2700000" algn="tl">
                    <a:srgbClr val="000000">
                      <a:alpha val="43137"/>
                    </a:srgbClr>
                  </a:outerShdw>
                </a:effectLst>
                <a:latin typeface="Century" panose="02040604050505020304" pitchFamily="18" charset="0"/>
                <a:ea typeface="Cambria Math" panose="02040503050406030204" pitchFamily="18" charset="0"/>
              </a:rPr>
              <a:t>dans l’exécution des sanctions pénales</a:t>
            </a:r>
          </a:p>
        </p:txBody>
      </p:sp>
    </p:spTree>
    <p:extLst>
      <p:ext uri="{BB962C8B-B14F-4D97-AF65-F5344CB8AC3E}">
        <p14:creationId xmlns:p14="http://schemas.microsoft.com/office/powerpoint/2010/main" val="1413741114"/>
      </p:ext>
    </p:extLst>
  </p:cSld>
  <p:clrMapOvr>
    <a:masterClrMapping/>
  </p:clrMapOvr>
  <p:transition spd="slow">
    <p:wheel spokes="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93F67D1D-B0F8-4089-B056-DE0F8C0E67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2374900" y="1231900"/>
            <a:ext cx="5005412" cy="5005412"/>
          </a:xfrm>
          <a:prstGeom prst="rect">
            <a:avLst/>
          </a:prstGeom>
        </p:spPr>
      </p:pic>
      <p:sp>
        <p:nvSpPr>
          <p:cNvPr id="3" name="Espace réservé du contenu 2"/>
          <p:cNvSpPr>
            <a:spLocks noGrp="1"/>
          </p:cNvSpPr>
          <p:nvPr>
            <p:ph idx="1"/>
          </p:nvPr>
        </p:nvSpPr>
        <p:spPr/>
        <p:txBody>
          <a:bodyPr/>
          <a:lstStyle/>
          <a:p>
            <a:pPr marL="0" indent="0" algn="ctr">
              <a:buNone/>
            </a:pPr>
            <a:endParaRPr lang="fr-CH" b="1" dirty="0">
              <a:solidFill>
                <a:schemeClr val="tx2">
                  <a:lumMod val="50000"/>
                </a:schemeClr>
              </a:solidFill>
              <a:latin typeface="Century" panose="02040604050505020304" pitchFamily="18" charset="0"/>
            </a:endParaRPr>
          </a:p>
          <a:p>
            <a:pPr marL="0" indent="0" algn="ctr">
              <a:buNone/>
            </a:pPr>
            <a:endParaRPr lang="fr-CH" b="1" dirty="0">
              <a:solidFill>
                <a:schemeClr val="tx2">
                  <a:lumMod val="50000"/>
                </a:schemeClr>
              </a:solidFill>
              <a:latin typeface="Century" panose="02040604050505020304" pitchFamily="18" charset="0"/>
            </a:endParaRPr>
          </a:p>
          <a:p>
            <a:pPr marL="0" indent="0" algn="ctr">
              <a:buNone/>
            </a:pPr>
            <a:endParaRPr lang="fr-CH" sz="2400" b="1" dirty="0">
              <a:solidFill>
                <a:schemeClr val="tx2">
                  <a:lumMod val="50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62</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 xmlns:a16="http://schemas.microsoft.com/office/drawing/2014/main" id="{A18F576A-7D15-4C72-AFC0-8E5A0D8BD161}"/>
              </a:ext>
            </a:extLst>
          </p:cNvPr>
          <p:cNvSpPr/>
          <p:nvPr/>
        </p:nvSpPr>
        <p:spPr>
          <a:xfrm>
            <a:off x="2000146" y="3075057"/>
            <a:ext cx="5616623" cy="707886"/>
          </a:xfrm>
          <a:prstGeom prst="rect">
            <a:avLst/>
          </a:prstGeom>
        </p:spPr>
        <p:txBody>
          <a:bodyPr wrap="square">
            <a:spAutoFit/>
          </a:bodyPr>
          <a:lstStyle/>
          <a:p>
            <a:r>
              <a:rPr lang="fr-CH" sz="4000" b="1" dirty="0">
                <a:solidFill>
                  <a:srgbClr val="2D12F2"/>
                </a:solidFill>
                <a:latin typeface="Century" panose="02040604050505020304" pitchFamily="18" charset="0"/>
              </a:rPr>
              <a:t>Grazie per l'</a:t>
            </a:r>
            <a:r>
              <a:rPr lang="fr-CH" sz="4000" b="1" dirty="0" err="1">
                <a:solidFill>
                  <a:srgbClr val="2D12F2"/>
                </a:solidFill>
                <a:latin typeface="Century" panose="02040604050505020304" pitchFamily="18" charset="0"/>
              </a:rPr>
              <a:t>attenzione</a:t>
            </a:r>
            <a:endParaRPr lang="fr-CH" sz="4000" b="1" dirty="0">
              <a:solidFill>
                <a:srgbClr val="2D12F2"/>
              </a:solidFill>
              <a:latin typeface="Century" panose="02040604050505020304" pitchFamily="18" charset="0"/>
            </a:endParaRPr>
          </a:p>
        </p:txBody>
      </p:sp>
    </p:spTree>
    <p:extLst>
      <p:ext uri="{BB962C8B-B14F-4D97-AF65-F5344CB8AC3E}">
        <p14:creationId xmlns:p14="http://schemas.microsoft.com/office/powerpoint/2010/main" val="359418390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2000"/>
                            </p:stCondLst>
                            <p:childTnLst>
                              <p:par>
                                <p:cTn id="11" presetID="16" presetClass="exit" presetSubtype="37" fill="hold" grpId="0" nodeType="afterEffect">
                                  <p:stCondLst>
                                    <p:cond delay="1500"/>
                                  </p:stCondLst>
                                  <p:childTnLst>
                                    <p:animEffect transition="out" filter="barn(outVertic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588224" y="6237312"/>
            <a:ext cx="2133600" cy="476250"/>
          </a:xfrm>
        </p:spPr>
        <p:txBody>
          <a:bodyPr/>
          <a:lstStyle/>
          <a:p>
            <a:pPr>
              <a:defRPr/>
            </a:pPr>
            <a:fld id="{67ECAD36-729D-4C20-AB2D-BC4D0429E6EB}" type="slidenum">
              <a:rPr lang="fr-CH" sz="800" smtClean="0">
                <a:solidFill>
                  <a:schemeClr val="bg1">
                    <a:lumMod val="65000"/>
                  </a:schemeClr>
                </a:solidFill>
                <a:latin typeface="Book Antiqua" panose="02040602050305030304" pitchFamily="18" charset="0"/>
              </a:rPr>
              <a:t>7</a:t>
            </a:fld>
            <a:endParaRPr lang="fr-CH" sz="800" dirty="0">
              <a:solidFill>
                <a:schemeClr val="bg1">
                  <a:lumMod val="65000"/>
                </a:schemeClr>
              </a:solidFill>
              <a:latin typeface="Book Antiqua" panose="02040602050305030304" pitchFamily="18" charset="0"/>
            </a:endParaRPr>
          </a:p>
        </p:txBody>
      </p:sp>
      <p:sp>
        <p:nvSpPr>
          <p:cNvPr id="17" name="ZoneTexte 16"/>
          <p:cNvSpPr txBox="1"/>
          <p:nvPr/>
        </p:nvSpPr>
        <p:spPr>
          <a:xfrm>
            <a:off x="874269" y="1916832"/>
            <a:ext cx="7344816" cy="353943"/>
          </a:xfrm>
          <a:prstGeom prst="rect">
            <a:avLst/>
          </a:prstGeom>
          <a:noFill/>
        </p:spPr>
        <p:txBody>
          <a:bodyPr wrap="square">
            <a:spAutoFit/>
          </a:bodyPr>
          <a:lstStyle/>
          <a:p>
            <a:pPr algn="ctr" fontAlgn="auto">
              <a:spcBef>
                <a:spcPts val="0"/>
              </a:spcBef>
              <a:spcAft>
                <a:spcPts val="0"/>
              </a:spcAft>
              <a:defRPr/>
            </a:pPr>
            <a:endParaRPr lang="fr-CH" sz="1700" b="1" dirty="0">
              <a:solidFill>
                <a:srgbClr val="1F497D">
                  <a:lumMod val="50000"/>
                </a:srgbClr>
              </a:solidFill>
              <a:latin typeface="Book Antiqua" panose="02040602050305030304" pitchFamily="18" charset="0"/>
            </a:endParaRPr>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110" y="1339368"/>
            <a:ext cx="6902975" cy="487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1335828" y="1339368"/>
            <a:ext cx="6902974" cy="369332"/>
          </a:xfrm>
          <a:prstGeom prst="rect">
            <a:avLst/>
          </a:prstGeom>
          <a:solidFill>
            <a:srgbClr val="F1F0E7"/>
          </a:solidFill>
        </p:spPr>
        <p:txBody>
          <a:bodyPr wrap="square" rtlCol="0">
            <a:spAutoFit/>
          </a:bodyPr>
          <a:lstStyle/>
          <a:p>
            <a:endParaRPr lang="fr-CH" dirty="0"/>
          </a:p>
        </p:txBody>
      </p:sp>
      <p:sp>
        <p:nvSpPr>
          <p:cNvPr id="9" name="ZoneTexte 8"/>
          <p:cNvSpPr txBox="1"/>
          <p:nvPr/>
        </p:nvSpPr>
        <p:spPr>
          <a:xfrm>
            <a:off x="1351612" y="1708700"/>
            <a:ext cx="3975970" cy="369332"/>
          </a:xfrm>
          <a:prstGeom prst="rect">
            <a:avLst/>
          </a:prstGeom>
          <a:solidFill>
            <a:srgbClr val="F1F0E7"/>
          </a:solidFill>
        </p:spPr>
        <p:txBody>
          <a:bodyPr wrap="square" rtlCol="0">
            <a:spAutoFit/>
          </a:bodyPr>
          <a:lstStyle/>
          <a:p>
            <a:endParaRPr lang="fr-CH" dirty="0"/>
          </a:p>
        </p:txBody>
      </p:sp>
      <p:sp>
        <p:nvSpPr>
          <p:cNvPr id="10" name="ZoneTexte 9"/>
          <p:cNvSpPr txBox="1"/>
          <p:nvPr/>
        </p:nvSpPr>
        <p:spPr>
          <a:xfrm>
            <a:off x="1345698" y="2055586"/>
            <a:ext cx="2867748" cy="369332"/>
          </a:xfrm>
          <a:prstGeom prst="rect">
            <a:avLst/>
          </a:prstGeom>
          <a:solidFill>
            <a:srgbClr val="F1F0E7"/>
          </a:solidFill>
        </p:spPr>
        <p:txBody>
          <a:bodyPr wrap="square" rtlCol="0">
            <a:spAutoFit/>
          </a:bodyPr>
          <a:lstStyle/>
          <a:p>
            <a:endParaRPr lang="fr-CH" dirty="0"/>
          </a:p>
        </p:txBody>
      </p:sp>
      <p:sp>
        <p:nvSpPr>
          <p:cNvPr id="11" name="ZoneTexte 10"/>
          <p:cNvSpPr txBox="1"/>
          <p:nvPr/>
        </p:nvSpPr>
        <p:spPr>
          <a:xfrm>
            <a:off x="1345698" y="5840967"/>
            <a:ext cx="6902974" cy="369332"/>
          </a:xfrm>
          <a:prstGeom prst="rect">
            <a:avLst/>
          </a:prstGeom>
          <a:solidFill>
            <a:srgbClr val="F1F0E7"/>
          </a:solidFill>
        </p:spPr>
        <p:txBody>
          <a:bodyPr wrap="square" rtlCol="0">
            <a:spAutoFit/>
          </a:bodyPr>
          <a:lstStyle/>
          <a:p>
            <a:endParaRPr lang="fr-CH" dirty="0"/>
          </a:p>
        </p:txBody>
      </p:sp>
      <p:sp>
        <p:nvSpPr>
          <p:cNvPr id="12" name="ZoneTexte 11"/>
          <p:cNvSpPr txBox="1"/>
          <p:nvPr/>
        </p:nvSpPr>
        <p:spPr>
          <a:xfrm>
            <a:off x="1322996" y="5550866"/>
            <a:ext cx="3176996" cy="369332"/>
          </a:xfrm>
          <a:prstGeom prst="rect">
            <a:avLst/>
          </a:prstGeom>
          <a:solidFill>
            <a:srgbClr val="F1F0E7"/>
          </a:solidFill>
        </p:spPr>
        <p:txBody>
          <a:bodyPr wrap="square" rtlCol="0">
            <a:spAutoFit/>
          </a:bodyPr>
          <a:lstStyle/>
          <a:p>
            <a:endParaRPr lang="fr-CH" dirty="0"/>
          </a:p>
        </p:txBody>
      </p:sp>
      <p:sp>
        <p:nvSpPr>
          <p:cNvPr id="13" name="ZoneTexte 12"/>
          <p:cNvSpPr txBox="1"/>
          <p:nvPr/>
        </p:nvSpPr>
        <p:spPr>
          <a:xfrm>
            <a:off x="1303269" y="5185721"/>
            <a:ext cx="2260619" cy="369332"/>
          </a:xfrm>
          <a:prstGeom prst="rect">
            <a:avLst/>
          </a:prstGeom>
          <a:solidFill>
            <a:srgbClr val="F1F0E7"/>
          </a:solidFill>
        </p:spPr>
        <p:txBody>
          <a:bodyPr wrap="square" rtlCol="0">
            <a:spAutoFit/>
          </a:bodyPr>
          <a:lstStyle/>
          <a:p>
            <a:endParaRPr lang="fr-CH" dirty="0"/>
          </a:p>
        </p:txBody>
      </p:sp>
      <p:sp>
        <p:nvSpPr>
          <p:cNvPr id="14" name="ZoneTexte 13"/>
          <p:cNvSpPr txBox="1"/>
          <p:nvPr/>
        </p:nvSpPr>
        <p:spPr>
          <a:xfrm>
            <a:off x="6372200" y="5352632"/>
            <a:ext cx="1728192" cy="369332"/>
          </a:xfrm>
          <a:prstGeom prst="rect">
            <a:avLst/>
          </a:prstGeom>
          <a:solidFill>
            <a:srgbClr val="F1F0E7"/>
          </a:solidFill>
        </p:spPr>
        <p:txBody>
          <a:bodyPr wrap="square" rtlCol="0">
            <a:spAutoFit/>
          </a:bodyPr>
          <a:lstStyle/>
          <a:p>
            <a:endParaRPr lang="fr-CH" dirty="0"/>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734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descr="cellule prison: Une image abstraite d'une cellule de prison">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1817" y="5035064"/>
            <a:ext cx="276225" cy="368300"/>
          </a:xfrm>
          <a:prstGeom prst="rect">
            <a:avLst/>
          </a:prstGeom>
          <a:noFill/>
          <a:ln>
            <a:noFill/>
          </a:ln>
        </p:spPr>
      </p:pic>
      <p:sp>
        <p:nvSpPr>
          <p:cNvPr id="16" name="Oval 70"/>
          <p:cNvSpPr>
            <a:spLocks noChangeArrowheads="1"/>
          </p:cNvSpPr>
          <p:nvPr/>
        </p:nvSpPr>
        <p:spPr bwMode="auto">
          <a:xfrm>
            <a:off x="7005343" y="429027"/>
            <a:ext cx="2126615" cy="1187828"/>
          </a:xfrm>
          <a:prstGeom prst="ellipse">
            <a:avLst/>
          </a:prstGeom>
          <a:solidFill>
            <a:schemeClr val="accent4">
              <a:lumMod val="90000"/>
              <a:alpha val="50000"/>
            </a:schemeClr>
          </a:solidFill>
          <a:ln w="9525">
            <a:solidFill>
              <a:srgbClr val="000000"/>
            </a:solidFill>
            <a:round/>
            <a:headEnd/>
            <a:tailEnd/>
          </a:ln>
        </p:spPr>
        <p:txBody>
          <a:bodyPr rot="0" vert="horz" wrap="square" lIns="128930" tIns="64465" rIns="128930" bIns="64465" anchor="t" anchorCtr="0" upright="1">
            <a:noAutofit/>
          </a:bodyP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Trebuchet MS" panose="020B0603020202020204" pitchFamily="34" charset="0"/>
                <a:ea typeface="Times New Roman"/>
                <a:cs typeface="Arial"/>
              </a:rPr>
              <a:t>DDPS</a:t>
            </a:r>
            <a:endParaRPr kumimoji="0" lang="fr-CH" sz="1600" b="0" i="0" u="none" strike="noStrike" kern="0" cap="none" spc="0" normalizeH="0" baseline="0" noProof="0" dirty="0">
              <a:ln>
                <a:noFill/>
              </a:ln>
              <a:solidFill>
                <a:sysClr val="windowText" lastClr="000000"/>
              </a:solidFill>
              <a:effectLst/>
              <a:uLnTx/>
              <a:uFillTx/>
              <a:latin typeface="Trebuchet MS" panose="020B0603020202020204" pitchFamily="34" charset="0"/>
              <a:ea typeface="Times New Roman"/>
            </a:endParaRPr>
          </a:p>
          <a:p>
            <a:pPr lvl="0" algn="ctr"/>
            <a:r>
              <a:rPr lang="en-GB" sz="1200" kern="0" dirty="0" smtClean="0">
                <a:solidFill>
                  <a:sysClr val="windowText" lastClr="000000"/>
                </a:solidFill>
                <a:latin typeface="Trebuchet MS" panose="020B0603020202020204" pitchFamily="34" charset="0"/>
                <a:ea typeface="Times New Roman"/>
                <a:cs typeface="Arial"/>
              </a:rPr>
              <a:t>SRC/SAI</a:t>
            </a:r>
            <a:endParaRPr lang="en-GB" sz="1200" kern="0" dirty="0">
              <a:solidFill>
                <a:sysClr val="windowText" lastClr="000000"/>
              </a:solidFill>
              <a:latin typeface="Trebuchet MS" panose="020B0603020202020204" pitchFamily="34" charset="0"/>
              <a:ea typeface="Times New Roman"/>
              <a:cs typeface="Arial"/>
            </a:endParaRPr>
          </a:p>
          <a:p>
            <a:pPr lvl="0" algn="ctr"/>
            <a:r>
              <a:rPr kumimoji="0" lang="en-GB" sz="1200" b="0" i="0" u="none" strike="noStrike" kern="0" cap="none" spc="0" normalizeH="0" baseline="0" noProof="0" dirty="0">
                <a:ln>
                  <a:noFill/>
                </a:ln>
                <a:solidFill>
                  <a:sysClr val="windowText" lastClr="000000"/>
                </a:solidFill>
                <a:effectLst/>
                <a:uLnTx/>
                <a:uFillTx/>
                <a:latin typeface="Trebuchet MS" panose="020B0603020202020204" pitchFamily="34" charset="0"/>
                <a:ea typeface="Times New Roman"/>
                <a:cs typeface="Arial"/>
              </a:rPr>
              <a:t>…</a:t>
            </a:r>
            <a:endParaRPr kumimoji="0" lang="fr-CH" sz="1200" b="0" i="0" u="none" strike="noStrike" kern="0" cap="none" spc="0" normalizeH="0" baseline="0" noProof="0" dirty="0">
              <a:ln>
                <a:noFill/>
              </a:ln>
              <a:solidFill>
                <a:sysClr val="windowText" lastClr="000000"/>
              </a:solidFill>
              <a:effectLst/>
              <a:uLnTx/>
              <a:uFillTx/>
              <a:latin typeface="Trebuchet MS" panose="020B0603020202020204" pitchFamily="34" charset="0"/>
              <a:ea typeface="Times New Roman"/>
            </a:endParaRPr>
          </a:p>
        </p:txBody>
      </p:sp>
      <p:sp>
        <p:nvSpPr>
          <p:cNvPr id="2" name="Rectangle 1"/>
          <p:cNvSpPr/>
          <p:nvPr/>
        </p:nvSpPr>
        <p:spPr>
          <a:xfrm>
            <a:off x="586972" y="636861"/>
            <a:ext cx="6543133" cy="772160"/>
          </a:xfrm>
          <a:prstGeom prst="rect">
            <a:avLst/>
          </a:prstGeom>
          <a:solidFill>
            <a:schemeClr val="bg1">
              <a:lumMod val="20000"/>
              <a:lumOff val="80000"/>
              <a:alpha val="25000"/>
            </a:schemeClr>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300"/>
              </a:spcAft>
              <a:buClrTx/>
              <a:buSzTx/>
              <a:buFontTx/>
              <a:buNone/>
              <a:tabLst/>
              <a:defRPr/>
            </a:pPr>
            <a:r>
              <a:rPr kumimoji="0" lang="fr-CH" sz="1100" b="1" i="0" u="none" strike="noStrike" kern="0" cap="none" spc="0" normalizeH="0" baseline="0" noProof="0" dirty="0">
                <a:ln>
                  <a:noFill/>
                </a:ln>
                <a:solidFill>
                  <a:srgbClr val="000000"/>
                </a:solidFill>
                <a:effectLst/>
                <a:uLnTx/>
                <a:uFillTx/>
                <a:latin typeface="Trebuchet MS" panose="020B0603020202020204" pitchFamily="34" charset="0"/>
                <a:ea typeface="Times New Roman"/>
                <a:cs typeface="Arial"/>
              </a:rPr>
              <a:t>CCDJP : </a:t>
            </a:r>
            <a:r>
              <a:rPr kumimoji="0" lang="fr-CH" sz="1100" i="0" u="none" strike="noStrike" kern="0" cap="none" spc="0" normalizeH="0" baseline="0" noProof="0" dirty="0">
                <a:ln>
                  <a:noFill/>
                </a:ln>
                <a:solidFill>
                  <a:srgbClr val="000000"/>
                </a:solidFill>
                <a:effectLst/>
                <a:uLnTx/>
                <a:uFillTx/>
                <a:latin typeface="Trebuchet MS" panose="020B0603020202020204" pitchFamily="34" charset="0"/>
                <a:ea typeface="Times New Roman"/>
                <a:cs typeface="Arial"/>
              </a:rPr>
              <a:t>Conférence des Directrices et Directeurs des Départements cantonaux de justice et police</a:t>
            </a:r>
            <a:endParaRPr kumimoji="0" lang="fr-CH" sz="1100" i="0" u="none" strike="noStrike" kern="0" cap="none" spc="0" normalizeH="0" baseline="0" noProof="0" dirty="0">
              <a:ln>
                <a:noFill/>
              </a:ln>
              <a:solidFill>
                <a:sysClr val="window" lastClr="FFFFFF"/>
              </a:solidFill>
              <a:effectLst/>
              <a:uLnTx/>
              <a:uFillTx/>
              <a:latin typeface="Trebuchet MS" panose="020B0603020202020204" pitchFamily="34" charset="0"/>
              <a:ea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100" b="1" kern="0" dirty="0">
                <a:solidFill>
                  <a:srgbClr val="000000"/>
                </a:solidFill>
                <a:latin typeface="Trebuchet MS" panose="020B0603020202020204" pitchFamily="34" charset="0"/>
                <a:ea typeface="Times New Roman"/>
                <a:cs typeface="Arial"/>
              </a:rPr>
              <a:t>CDDGP</a:t>
            </a:r>
            <a:r>
              <a:rPr kumimoji="0" lang="fr-FR" sz="1100" b="0" i="0" u="none" strike="noStrike" kern="0" cap="none" spc="0" normalizeH="0" baseline="0" noProof="0" dirty="0">
                <a:ln>
                  <a:noFill/>
                </a:ln>
                <a:solidFill>
                  <a:srgbClr val="000000"/>
                </a:solidFill>
                <a:effectLst/>
                <a:uLnTx/>
                <a:uFillTx/>
                <a:latin typeface="Trebuchet MS" panose="020B0603020202020204" pitchFamily="34" charset="0"/>
                <a:ea typeface="Times New Roman"/>
                <a:cs typeface="Arial"/>
              </a:rPr>
              <a:t>: </a:t>
            </a:r>
            <a:r>
              <a:rPr kumimoji="0" lang="de-CH" sz="1100" b="0" i="0" u="none" strike="noStrike" kern="0" cap="none" spc="0" normalizeH="0" baseline="0" dirty="0" err="1">
                <a:ln>
                  <a:noFill/>
                </a:ln>
                <a:solidFill>
                  <a:srgbClr val="000000"/>
                </a:solidFill>
                <a:effectLst/>
                <a:uLnTx/>
                <a:uFillTx/>
                <a:latin typeface="Trebuchet MS" panose="020B0603020202020204" pitchFamily="34" charset="0"/>
                <a:ea typeface="Times New Roman"/>
                <a:cs typeface="Arial"/>
              </a:rPr>
              <a:t>Conferenza</a:t>
            </a:r>
            <a:r>
              <a:rPr kumimoji="0" lang="de-CH" sz="1100" b="0" i="0" u="none" strike="noStrike" kern="0" cap="none" spc="0" normalizeH="0" baseline="0" dirty="0">
                <a:ln>
                  <a:noFill/>
                </a:ln>
                <a:solidFill>
                  <a:srgbClr val="000000"/>
                </a:solidFill>
                <a:effectLst/>
                <a:uLnTx/>
                <a:uFillTx/>
                <a:latin typeface="Trebuchet MS" panose="020B0603020202020204" pitchFamily="34" charset="0"/>
                <a:ea typeface="Times New Roman"/>
                <a:cs typeface="Arial"/>
              </a:rPr>
              <a:t> delle </a:t>
            </a:r>
            <a:r>
              <a:rPr kumimoji="0" lang="de-CH" sz="1100" b="0" i="0" u="none" strike="noStrike" kern="0" cap="none" spc="0" normalizeH="0" baseline="0" dirty="0" err="1">
                <a:ln>
                  <a:noFill/>
                </a:ln>
                <a:solidFill>
                  <a:srgbClr val="000000"/>
                </a:solidFill>
                <a:effectLst/>
                <a:uLnTx/>
                <a:uFillTx/>
                <a:latin typeface="Trebuchet MS" panose="020B0603020202020204" pitchFamily="34" charset="0"/>
                <a:ea typeface="Times New Roman"/>
                <a:cs typeface="Arial"/>
              </a:rPr>
              <a:t>direttrici</a:t>
            </a:r>
            <a:r>
              <a:rPr kumimoji="0" lang="de-CH" sz="1100" b="0" i="0" u="none" strike="noStrike" kern="0" cap="none" spc="0" normalizeH="0" baseline="0" dirty="0">
                <a:ln>
                  <a:noFill/>
                </a:ln>
                <a:solidFill>
                  <a:srgbClr val="000000"/>
                </a:solidFill>
                <a:effectLst/>
                <a:uLnTx/>
                <a:uFillTx/>
                <a:latin typeface="Trebuchet MS" panose="020B0603020202020204" pitchFamily="34" charset="0"/>
                <a:ea typeface="Times New Roman"/>
                <a:cs typeface="Arial"/>
              </a:rPr>
              <a:t> e </a:t>
            </a:r>
            <a:r>
              <a:rPr kumimoji="0" lang="de-CH" sz="1100" b="0" i="0" u="none" strike="noStrike" kern="0" cap="none" spc="0" normalizeH="0" baseline="0" dirty="0" err="1">
                <a:ln>
                  <a:noFill/>
                </a:ln>
                <a:solidFill>
                  <a:srgbClr val="000000"/>
                </a:solidFill>
                <a:effectLst/>
                <a:uLnTx/>
                <a:uFillTx/>
                <a:latin typeface="Trebuchet MS" panose="020B0603020202020204" pitchFamily="34" charset="0"/>
                <a:ea typeface="Times New Roman"/>
                <a:cs typeface="Arial"/>
              </a:rPr>
              <a:t>dei</a:t>
            </a:r>
            <a:r>
              <a:rPr kumimoji="0" lang="de-CH" sz="1100" b="0" i="0" u="none" strike="noStrike" kern="0" cap="none" spc="0" normalizeH="0" baseline="0" dirty="0">
                <a:ln>
                  <a:noFill/>
                </a:ln>
                <a:solidFill>
                  <a:srgbClr val="000000"/>
                </a:solidFill>
                <a:effectLst/>
                <a:uLnTx/>
                <a:uFillTx/>
                <a:latin typeface="Trebuchet MS" panose="020B0603020202020204" pitchFamily="34" charset="0"/>
                <a:ea typeface="Times New Roman"/>
                <a:cs typeface="Arial"/>
              </a:rPr>
              <a:t> </a:t>
            </a:r>
            <a:r>
              <a:rPr kumimoji="0" lang="de-CH" sz="1100" b="0" i="0" u="none" strike="noStrike" kern="0" cap="none" spc="0" normalizeH="0" baseline="0" dirty="0" err="1">
                <a:ln>
                  <a:noFill/>
                </a:ln>
                <a:solidFill>
                  <a:srgbClr val="000000"/>
                </a:solidFill>
                <a:effectLst/>
                <a:uLnTx/>
                <a:uFillTx/>
                <a:latin typeface="Trebuchet MS" panose="020B0603020202020204" pitchFamily="34" charset="0"/>
                <a:ea typeface="Times New Roman"/>
                <a:cs typeface="Arial"/>
              </a:rPr>
              <a:t>direttori</a:t>
            </a:r>
            <a:r>
              <a:rPr kumimoji="0" lang="de-CH" sz="1100" b="0" i="0" u="none" strike="noStrike" kern="0" cap="none" spc="0" normalizeH="0" baseline="0" dirty="0">
                <a:ln>
                  <a:noFill/>
                </a:ln>
                <a:solidFill>
                  <a:srgbClr val="000000"/>
                </a:solidFill>
                <a:effectLst/>
                <a:uLnTx/>
                <a:uFillTx/>
                <a:latin typeface="Trebuchet MS" panose="020B0603020202020204" pitchFamily="34" charset="0"/>
                <a:ea typeface="Times New Roman"/>
                <a:cs typeface="Arial"/>
              </a:rPr>
              <a:t> </a:t>
            </a:r>
            <a:r>
              <a:rPr kumimoji="0" lang="de-CH" sz="1100" b="0" i="0" u="none" strike="noStrike" kern="0" cap="none" spc="0" normalizeH="0" baseline="0" dirty="0" err="1">
                <a:ln>
                  <a:noFill/>
                </a:ln>
                <a:solidFill>
                  <a:srgbClr val="000000"/>
                </a:solidFill>
                <a:effectLst/>
                <a:uLnTx/>
                <a:uFillTx/>
                <a:latin typeface="Trebuchet MS" panose="020B0603020202020204" pitchFamily="34" charset="0"/>
                <a:ea typeface="Times New Roman"/>
                <a:cs typeface="Arial"/>
              </a:rPr>
              <a:t>dei</a:t>
            </a:r>
            <a:r>
              <a:rPr kumimoji="0" lang="de-CH" sz="1100" b="0" i="0" u="none" strike="noStrike" kern="0" cap="none" spc="0" normalizeH="0" baseline="0" dirty="0">
                <a:ln>
                  <a:noFill/>
                </a:ln>
                <a:solidFill>
                  <a:srgbClr val="000000"/>
                </a:solidFill>
                <a:effectLst/>
                <a:uLnTx/>
                <a:uFillTx/>
                <a:latin typeface="Trebuchet MS" panose="020B0603020202020204" pitchFamily="34" charset="0"/>
                <a:ea typeface="Times New Roman"/>
                <a:cs typeface="Arial"/>
              </a:rPr>
              <a:t> </a:t>
            </a:r>
            <a:r>
              <a:rPr kumimoji="0" lang="de-CH" sz="1100" b="0" i="0" u="none" strike="noStrike" kern="0" cap="none" spc="0" normalizeH="0" baseline="0" dirty="0" err="1">
                <a:ln>
                  <a:noFill/>
                </a:ln>
                <a:solidFill>
                  <a:srgbClr val="000000"/>
                </a:solidFill>
                <a:effectLst/>
                <a:uLnTx/>
                <a:uFillTx/>
                <a:latin typeface="Trebuchet MS" panose="020B0603020202020204" pitchFamily="34" charset="0"/>
                <a:ea typeface="Times New Roman"/>
                <a:cs typeface="Arial"/>
              </a:rPr>
              <a:t>dipartimenti</a:t>
            </a:r>
            <a:r>
              <a:rPr kumimoji="0" lang="de-CH" sz="1100" b="0" i="0" u="none" strike="noStrike" kern="0" cap="none" spc="0" normalizeH="0" baseline="0" dirty="0">
                <a:ln>
                  <a:noFill/>
                </a:ln>
                <a:solidFill>
                  <a:srgbClr val="000000"/>
                </a:solidFill>
                <a:effectLst/>
                <a:uLnTx/>
                <a:uFillTx/>
                <a:latin typeface="Trebuchet MS" panose="020B0603020202020204" pitchFamily="34" charset="0"/>
                <a:ea typeface="Times New Roman"/>
                <a:cs typeface="Arial"/>
              </a:rPr>
              <a:t> </a:t>
            </a:r>
            <a:r>
              <a:rPr kumimoji="0" lang="de-CH" sz="1100" b="0" i="0" u="none" strike="noStrike" kern="0" cap="none" spc="0" normalizeH="0" baseline="0" dirty="0" err="1">
                <a:ln>
                  <a:noFill/>
                </a:ln>
                <a:solidFill>
                  <a:srgbClr val="000000"/>
                </a:solidFill>
                <a:effectLst/>
                <a:uLnTx/>
                <a:uFillTx/>
                <a:latin typeface="Trebuchet MS" panose="020B0603020202020204" pitchFamily="34" charset="0"/>
                <a:ea typeface="Times New Roman"/>
                <a:cs typeface="Arial"/>
              </a:rPr>
              <a:t>cantonali</a:t>
            </a:r>
            <a:r>
              <a:rPr kumimoji="0" lang="de-CH" sz="1100" b="0" i="0" u="none" strike="noStrike" kern="0" cap="none" spc="0" normalizeH="0" baseline="0" dirty="0">
                <a:ln>
                  <a:noFill/>
                </a:ln>
                <a:solidFill>
                  <a:srgbClr val="000000"/>
                </a:solidFill>
                <a:effectLst/>
                <a:uLnTx/>
                <a:uFillTx/>
                <a:latin typeface="Trebuchet MS" panose="020B0603020202020204" pitchFamily="34" charset="0"/>
                <a:ea typeface="Times New Roman"/>
                <a:cs typeface="Arial"/>
              </a:rPr>
              <a:t> di </a:t>
            </a:r>
            <a:r>
              <a:rPr kumimoji="0" lang="de-CH" sz="1100" b="0" i="0" u="none" strike="noStrike" kern="0" cap="none" spc="0" normalizeH="0" baseline="0" dirty="0" err="1">
                <a:ln>
                  <a:noFill/>
                </a:ln>
                <a:solidFill>
                  <a:srgbClr val="000000"/>
                </a:solidFill>
                <a:effectLst/>
                <a:uLnTx/>
                <a:uFillTx/>
                <a:latin typeface="Trebuchet MS" panose="020B0603020202020204" pitchFamily="34" charset="0"/>
                <a:ea typeface="Times New Roman"/>
                <a:cs typeface="Arial"/>
              </a:rPr>
              <a:t>giustizia</a:t>
            </a:r>
            <a:r>
              <a:rPr kumimoji="0" lang="de-CH" sz="1100" b="0" i="0" u="none" strike="noStrike" kern="0" cap="none" spc="0" normalizeH="0" baseline="0" dirty="0">
                <a:ln>
                  <a:noFill/>
                </a:ln>
                <a:solidFill>
                  <a:srgbClr val="000000"/>
                </a:solidFill>
                <a:effectLst/>
                <a:uLnTx/>
                <a:uFillTx/>
                <a:latin typeface="Trebuchet MS" panose="020B0603020202020204" pitchFamily="34" charset="0"/>
                <a:ea typeface="Times New Roman"/>
                <a:cs typeface="Arial"/>
              </a:rPr>
              <a:t> e </a:t>
            </a:r>
            <a:r>
              <a:rPr kumimoji="0" lang="de-CH" sz="1100" b="0" i="0" u="none" strike="noStrike" kern="0" cap="none" spc="0" normalizeH="0" baseline="0" dirty="0" err="1">
                <a:ln>
                  <a:noFill/>
                </a:ln>
                <a:solidFill>
                  <a:srgbClr val="000000"/>
                </a:solidFill>
                <a:effectLst/>
                <a:uLnTx/>
                <a:uFillTx/>
                <a:latin typeface="Trebuchet MS" panose="020B0603020202020204" pitchFamily="34" charset="0"/>
                <a:ea typeface="Times New Roman"/>
                <a:cs typeface="Arial"/>
              </a:rPr>
              <a:t>polizia</a:t>
            </a:r>
            <a:endParaRPr kumimoji="0" lang="de-CH" sz="1100" b="0" i="0" u="none" strike="noStrike" kern="0" cap="none" spc="0" normalizeH="0" baseline="0" dirty="0">
              <a:ln>
                <a:noFill/>
              </a:ln>
              <a:solidFill>
                <a:sysClr val="window" lastClr="FFFFFF"/>
              </a:solidFill>
              <a:effectLst/>
              <a:uLnTx/>
              <a:uFillTx/>
              <a:latin typeface="Trebuchet MS" panose="020B0603020202020204" pitchFamily="34" charset="0"/>
              <a:ea typeface="Times New Roman"/>
            </a:endParaRPr>
          </a:p>
        </p:txBody>
      </p:sp>
      <p:sp>
        <p:nvSpPr>
          <p:cNvPr id="4" name="Rectangle 3"/>
          <p:cNvSpPr>
            <a:spLocks noChangeArrowheads="1"/>
          </p:cNvSpPr>
          <p:nvPr/>
        </p:nvSpPr>
        <p:spPr bwMode="auto">
          <a:xfrm>
            <a:off x="1403649" y="5418248"/>
            <a:ext cx="6236066" cy="891072"/>
          </a:xfrm>
          <a:prstGeom prst="rect">
            <a:avLst/>
          </a:prstGeom>
          <a:solidFill>
            <a:schemeClr val="bg1">
              <a:lumMod val="20000"/>
              <a:lumOff val="80000"/>
              <a:alpha val="25000"/>
            </a:schemeClr>
          </a:solidFill>
          <a:ln w="9525" cap="flat" cmpd="sng" algn="ctr">
            <a:solidFill>
              <a:sysClr val="windowText" lastClr="000000"/>
            </a:solidFill>
            <a:prstDash val="solid"/>
            <a:headEnd/>
            <a:tailEnd/>
          </a:ln>
          <a:effectLst/>
        </p:spPr>
        <p:txBody>
          <a:bodyPr rot="0" vert="horz" wrap="none" lIns="128930" tIns="64465" rIns="128930" bIns="64465" anchor="t" anchorCtr="0" upright="1">
            <a:noAutofit/>
          </a:bodyPr>
          <a:lstStyle/>
          <a:p>
            <a:pPr marL="0" marR="0" lvl="0" indent="0" algn="ctr" defTabSz="914400" eaLnBrk="1" fontAlgn="auto" latinLnBrk="0" hangingPunct="1">
              <a:lnSpc>
                <a:spcPct val="100000"/>
              </a:lnSpc>
              <a:spcBef>
                <a:spcPts val="0"/>
              </a:spcBef>
              <a:spcAft>
                <a:spcPts val="300"/>
              </a:spcAft>
              <a:buClrTx/>
              <a:buSzTx/>
              <a:buFontTx/>
              <a:buNone/>
              <a:tabLst/>
              <a:defRPr/>
            </a:pPr>
            <a:r>
              <a:rPr kumimoji="0" lang="fr-CH" sz="1100" b="1" i="0" u="none" strike="noStrike" kern="0" cap="none" spc="0" normalizeH="0" baseline="0" noProof="0" dirty="0">
                <a:ln>
                  <a:noFill/>
                </a:ln>
                <a:solidFill>
                  <a:srgbClr val="000000"/>
                </a:solidFill>
                <a:effectLst/>
                <a:uLnTx/>
                <a:uFillTx/>
                <a:latin typeface="Trebuchet MS" panose="020B0603020202020204" pitchFamily="34" charset="0"/>
                <a:ea typeface="Times New Roman"/>
                <a:cs typeface="Arial"/>
              </a:rPr>
              <a:t>Centre suisse de compétences en matière d’exécution des sanctions pénales (CSCSP)</a:t>
            </a:r>
            <a:r>
              <a:rPr kumimoji="0" lang="fr-CH" sz="1100" b="0" i="0" u="none" strike="noStrike" kern="0" cap="none" spc="0" normalizeH="0" baseline="0" noProof="0" dirty="0">
                <a:ln>
                  <a:noFill/>
                </a:ln>
                <a:solidFill>
                  <a:srgbClr val="000000"/>
                </a:solidFill>
                <a:effectLst/>
                <a:uLnTx/>
                <a:uFillTx/>
                <a:latin typeface="Trebuchet MS" panose="020B0603020202020204" pitchFamily="34" charset="0"/>
                <a:ea typeface="Times New Roman"/>
                <a:cs typeface="Arial"/>
              </a:rPr>
              <a:t> </a:t>
            </a:r>
          </a:p>
          <a:p>
            <a:pPr lvl="0" algn="ctr">
              <a:spcAft>
                <a:spcPts val="300"/>
              </a:spcAft>
              <a:defRPr/>
            </a:pPr>
            <a:r>
              <a:rPr lang="it-IT" sz="1100" b="1" kern="0" dirty="0">
                <a:solidFill>
                  <a:srgbClr val="000000"/>
                </a:solidFill>
                <a:latin typeface="Trebuchet MS" panose="020B0603020202020204" pitchFamily="34" charset="0"/>
                <a:ea typeface="Times New Roman"/>
                <a:cs typeface="Arial"/>
              </a:rPr>
              <a:t>Centro svizzero di competenze in materia d’esecuzione di sanzioni penali (CSCSP)</a:t>
            </a:r>
            <a:endParaRPr lang="fr-CH" sz="1100" b="1" kern="0" dirty="0">
              <a:solidFill>
                <a:srgbClr val="000000"/>
              </a:solidFill>
              <a:latin typeface="Trebuchet MS" panose="020B0603020202020204" pitchFamily="34" charset="0"/>
              <a:ea typeface="Times New Roman"/>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100" b="0" i="1" u="none" strike="noStrike" kern="0" cap="none" spc="0" normalizeH="0" baseline="0" noProof="0" dirty="0">
                <a:ln>
                  <a:noFill/>
                </a:ln>
                <a:solidFill>
                  <a:srgbClr val="000000"/>
                </a:solidFill>
                <a:effectLst/>
                <a:uLnTx/>
                <a:uFillTx/>
                <a:latin typeface="Trebuchet MS" panose="020B0603020202020204" pitchFamily="34" charset="0"/>
                <a:ea typeface="Times New Roman"/>
                <a:cs typeface="Arial"/>
              </a:rPr>
              <a:t>Centre suisse</a:t>
            </a:r>
            <a:r>
              <a:rPr kumimoji="0" lang="fr-CH" sz="1100" b="0" i="1" u="none" strike="noStrike" kern="0" cap="none" spc="0" normalizeH="0" noProof="0" dirty="0">
                <a:ln>
                  <a:noFill/>
                </a:ln>
                <a:solidFill>
                  <a:srgbClr val="000000"/>
                </a:solidFill>
                <a:effectLst/>
                <a:uLnTx/>
                <a:uFillTx/>
                <a:latin typeface="Trebuchet MS" panose="020B0603020202020204" pitchFamily="34" charset="0"/>
                <a:ea typeface="Times New Roman"/>
                <a:cs typeface="Arial"/>
              </a:rPr>
              <a:t> </a:t>
            </a:r>
            <a:r>
              <a:rPr kumimoji="0" lang="fr-CH" sz="1100" b="0" i="1" u="none" strike="noStrike" kern="0" cap="none" spc="0" normalizeH="0" baseline="0" noProof="0" dirty="0">
                <a:ln>
                  <a:noFill/>
                </a:ln>
                <a:solidFill>
                  <a:srgbClr val="000000"/>
                </a:solidFill>
                <a:effectLst/>
                <a:uLnTx/>
                <a:uFillTx/>
                <a:latin typeface="Trebuchet MS" panose="020B0603020202020204" pitchFamily="34" charset="0"/>
                <a:ea typeface="Times New Roman"/>
                <a:cs typeface="Arial"/>
              </a:rPr>
              <a:t>de formation pour le personnel pénitentiaire (CSFPP)</a:t>
            </a:r>
          </a:p>
          <a:p>
            <a:pPr marL="0" marR="0" lvl="0" indent="0" algn="ctr" defTabSz="914400" eaLnBrk="1" fontAlgn="auto" latinLnBrk="0" hangingPunct="1">
              <a:lnSpc>
                <a:spcPct val="100000"/>
              </a:lnSpc>
              <a:spcBef>
                <a:spcPts val="0"/>
              </a:spcBef>
              <a:spcAft>
                <a:spcPts val="0"/>
              </a:spcAft>
              <a:buClrTx/>
              <a:buSzTx/>
              <a:buFontTx/>
              <a:buNone/>
              <a:tabLst/>
              <a:defRPr/>
            </a:pPr>
            <a:r>
              <a:rPr lang="it-CH" sz="1100" i="1" kern="0" dirty="0">
                <a:solidFill>
                  <a:srgbClr val="000000"/>
                </a:solidFill>
                <a:latin typeface="Trebuchet MS" panose="020B0603020202020204" pitchFamily="34" charset="0"/>
                <a:ea typeface="Times New Roman"/>
                <a:cs typeface="Arial"/>
              </a:rPr>
              <a:t>Centro svizzero per la formazione del personale penitenziario (</a:t>
            </a:r>
            <a:r>
              <a:rPr lang="fr-CH" sz="1100" i="1" kern="0" dirty="0">
                <a:solidFill>
                  <a:srgbClr val="000000"/>
                </a:solidFill>
                <a:latin typeface="Trebuchet MS" panose="020B0603020202020204" pitchFamily="34" charset="0"/>
                <a:ea typeface="Times New Roman"/>
                <a:cs typeface="Arial"/>
              </a:rPr>
              <a:t>CSFPP)</a:t>
            </a:r>
            <a:endParaRPr kumimoji="0" lang="fr-CH" sz="1100" b="0" i="0" u="none" strike="noStrike" kern="0" cap="none" spc="0" normalizeH="0" baseline="0" noProof="0" dirty="0">
              <a:ln>
                <a:noFill/>
              </a:ln>
              <a:solidFill>
                <a:sysClr val="windowText" lastClr="000000"/>
              </a:solidFill>
              <a:effectLst/>
              <a:uLnTx/>
              <a:uFillTx/>
              <a:latin typeface="Trebuchet MS" panose="020B0603020202020204" pitchFamily="34" charset="0"/>
              <a:ea typeface="Times New Roman"/>
            </a:endParaRPr>
          </a:p>
        </p:txBody>
      </p:sp>
      <p:sp>
        <p:nvSpPr>
          <p:cNvPr id="5" name="Oval 70"/>
          <p:cNvSpPr>
            <a:spLocks noChangeArrowheads="1"/>
          </p:cNvSpPr>
          <p:nvPr/>
        </p:nvSpPr>
        <p:spPr bwMode="auto">
          <a:xfrm>
            <a:off x="6502506" y="1268760"/>
            <a:ext cx="2126615" cy="1187828"/>
          </a:xfrm>
          <a:prstGeom prst="ellipse">
            <a:avLst/>
          </a:prstGeom>
          <a:solidFill>
            <a:schemeClr val="accent4">
              <a:lumMod val="90000"/>
              <a:alpha val="50000"/>
            </a:schemeClr>
          </a:solidFill>
          <a:ln w="9525">
            <a:solidFill>
              <a:srgbClr val="000000"/>
            </a:solidFill>
            <a:round/>
            <a:headEnd/>
            <a:tailEnd/>
          </a:ln>
        </p:spPr>
        <p:txBody>
          <a:bodyPr rot="0" vert="horz" wrap="square" lIns="128930" tIns="64465" rIns="128930" bIns="64465" anchor="t" anchorCtr="0" upright="1">
            <a:noAutofit/>
          </a:bodyP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Trebuchet MS" panose="020B0603020202020204" pitchFamily="34" charset="0"/>
                <a:ea typeface="Times New Roman"/>
                <a:cs typeface="Arial"/>
              </a:rPr>
              <a:t>DFJP/DFGD</a:t>
            </a:r>
            <a:endParaRPr kumimoji="0" lang="fr-CH" sz="1600" b="0" i="0" u="none" strike="noStrike" kern="0" cap="none" spc="0" normalizeH="0" baseline="0" noProof="0" dirty="0">
              <a:ln>
                <a:noFill/>
              </a:ln>
              <a:solidFill>
                <a:sysClr val="windowText" lastClr="000000"/>
              </a:solidFill>
              <a:effectLst/>
              <a:uLnTx/>
              <a:uFillTx/>
              <a:latin typeface="Trebuchet MS" panose="020B0603020202020204" pitchFamily="34" charset="0"/>
              <a:ea typeface="Times New Roman"/>
            </a:endParaRPr>
          </a:p>
          <a:p>
            <a:pPr lvl="0" algn="ctr"/>
            <a:r>
              <a:rPr lang="en-GB" sz="1200" kern="0" dirty="0">
                <a:solidFill>
                  <a:sysClr val="windowText" lastClr="000000"/>
                </a:solidFill>
                <a:latin typeface="Trebuchet MS" panose="020B0603020202020204" pitchFamily="34" charset="0"/>
                <a:ea typeface="Times New Roman"/>
                <a:cs typeface="Arial"/>
              </a:rPr>
              <a:t>fedpol</a:t>
            </a:r>
          </a:p>
          <a:p>
            <a:pPr lvl="0" algn="ctr"/>
            <a:r>
              <a:rPr lang="en-GB" sz="1200" kern="0" dirty="0" smtClean="0">
                <a:solidFill>
                  <a:sysClr val="windowText" lastClr="000000"/>
                </a:solidFill>
                <a:latin typeface="Trebuchet MS" panose="020B0603020202020204" pitchFamily="34" charset="0"/>
                <a:ea typeface="Times New Roman"/>
                <a:cs typeface="Arial"/>
              </a:rPr>
              <a:t>OFJ/UFG</a:t>
            </a:r>
            <a:endParaRPr lang="en-GB" sz="1200" kern="0" dirty="0">
              <a:solidFill>
                <a:sysClr val="windowText" lastClr="000000"/>
              </a:solidFill>
              <a:latin typeface="Trebuchet MS" panose="020B0603020202020204" pitchFamily="34" charset="0"/>
              <a:ea typeface="Times New Roman"/>
              <a:cs typeface="Arial"/>
            </a:endParaRPr>
          </a:p>
          <a:p>
            <a:pPr lvl="0" algn="ctr"/>
            <a:r>
              <a:rPr lang="en-GB" sz="1200" kern="0" dirty="0">
                <a:solidFill>
                  <a:sysClr val="windowText" lastClr="000000"/>
                </a:solidFill>
                <a:latin typeface="Trebuchet MS" panose="020B0603020202020204" pitchFamily="34" charset="0"/>
                <a:ea typeface="Times New Roman"/>
                <a:cs typeface="Arial"/>
              </a:rPr>
              <a:t>SEM</a:t>
            </a:r>
          </a:p>
          <a:p>
            <a:pPr lvl="0" algn="ctr"/>
            <a:r>
              <a:rPr kumimoji="0" lang="en-GB" sz="1200" b="0" i="0" u="none" strike="noStrike" kern="0" cap="none" spc="0" normalizeH="0" baseline="0" noProof="0" dirty="0">
                <a:ln>
                  <a:noFill/>
                </a:ln>
                <a:solidFill>
                  <a:sysClr val="windowText" lastClr="000000"/>
                </a:solidFill>
                <a:effectLst/>
                <a:uLnTx/>
                <a:uFillTx/>
                <a:latin typeface="Trebuchet MS" panose="020B0603020202020204" pitchFamily="34" charset="0"/>
                <a:ea typeface="Times New Roman"/>
                <a:cs typeface="Arial"/>
              </a:rPr>
              <a:t>…</a:t>
            </a:r>
            <a:endParaRPr kumimoji="0" lang="fr-CH" sz="1200" b="0" i="0" u="none" strike="noStrike" kern="0" cap="none" spc="0" normalizeH="0" baseline="0" noProof="0" dirty="0">
              <a:ln>
                <a:noFill/>
              </a:ln>
              <a:solidFill>
                <a:sysClr val="windowText" lastClr="000000"/>
              </a:solidFill>
              <a:effectLst/>
              <a:uLnTx/>
              <a:uFillTx/>
              <a:latin typeface="Trebuchet MS" panose="020B0603020202020204" pitchFamily="34" charset="0"/>
              <a:ea typeface="Times New Roman"/>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4940" y="4221088"/>
            <a:ext cx="37131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5530" y="3555413"/>
            <a:ext cx="3312368" cy="385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5326" y="3533539"/>
            <a:ext cx="4248472" cy="35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llipse 5"/>
          <p:cNvSpPr/>
          <p:nvPr/>
        </p:nvSpPr>
        <p:spPr>
          <a:xfrm>
            <a:off x="539552" y="2743973"/>
            <a:ext cx="2798717" cy="137005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Ellipse 9"/>
          <p:cNvSpPr/>
          <p:nvPr/>
        </p:nvSpPr>
        <p:spPr>
          <a:xfrm>
            <a:off x="3292164" y="3428999"/>
            <a:ext cx="2798717" cy="137005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Ellipse 10"/>
          <p:cNvSpPr/>
          <p:nvPr/>
        </p:nvSpPr>
        <p:spPr>
          <a:xfrm>
            <a:off x="6060662" y="2743972"/>
            <a:ext cx="2798717" cy="137005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ZoneTexte 7"/>
          <p:cNvSpPr txBox="1"/>
          <p:nvPr/>
        </p:nvSpPr>
        <p:spPr>
          <a:xfrm>
            <a:off x="1158994" y="3146294"/>
            <a:ext cx="1559831" cy="276999"/>
          </a:xfrm>
          <a:prstGeom prst="rect">
            <a:avLst/>
          </a:prstGeom>
          <a:noFill/>
        </p:spPr>
        <p:txBody>
          <a:bodyPr wrap="square" rtlCol="0">
            <a:spAutoFit/>
          </a:bodyPr>
          <a:lstStyle/>
          <a:p>
            <a:pPr algn="ctr"/>
            <a:r>
              <a:rPr lang="fr-CH" sz="1200" dirty="0">
                <a:solidFill>
                  <a:schemeClr val="accent4">
                    <a:lumMod val="10000"/>
                  </a:schemeClr>
                </a:solidFill>
              </a:rPr>
              <a:t>Concordat latin</a:t>
            </a:r>
          </a:p>
        </p:txBody>
      </p:sp>
      <p:sp>
        <p:nvSpPr>
          <p:cNvPr id="9" name="Rectangle 8"/>
          <p:cNvSpPr/>
          <p:nvPr/>
        </p:nvSpPr>
        <p:spPr>
          <a:xfrm>
            <a:off x="6516626" y="3151999"/>
            <a:ext cx="1810176" cy="276999"/>
          </a:xfrm>
          <a:prstGeom prst="rect">
            <a:avLst/>
          </a:prstGeom>
        </p:spPr>
        <p:txBody>
          <a:bodyPr wrap="none">
            <a:spAutoFit/>
          </a:bodyPr>
          <a:lstStyle/>
          <a:p>
            <a:r>
              <a:rPr lang="de-CH" sz="1200" dirty="0">
                <a:solidFill>
                  <a:schemeClr val="accent4">
                    <a:lumMod val="10000"/>
                  </a:schemeClr>
                </a:solidFill>
              </a:rPr>
              <a:t>Ostschweizer Konkordat</a:t>
            </a:r>
          </a:p>
        </p:txBody>
      </p:sp>
      <p:sp>
        <p:nvSpPr>
          <p:cNvPr id="12" name="Rectangle 11"/>
          <p:cNvSpPr/>
          <p:nvPr/>
        </p:nvSpPr>
        <p:spPr>
          <a:xfrm>
            <a:off x="3135859" y="3709650"/>
            <a:ext cx="3111324" cy="461665"/>
          </a:xfrm>
          <a:prstGeom prst="rect">
            <a:avLst/>
          </a:prstGeom>
        </p:spPr>
        <p:txBody>
          <a:bodyPr wrap="square">
            <a:spAutoFit/>
          </a:bodyPr>
          <a:lstStyle/>
          <a:p>
            <a:pPr algn="ctr"/>
            <a:r>
              <a:rPr lang="de-CH" sz="1200" dirty="0">
                <a:solidFill>
                  <a:schemeClr val="accent4">
                    <a:lumMod val="10000"/>
                  </a:schemeClr>
                </a:solidFill>
              </a:rPr>
              <a:t>Strafvollzugskonkordat </a:t>
            </a:r>
          </a:p>
          <a:p>
            <a:pPr algn="ctr"/>
            <a:r>
              <a:rPr lang="de-CH" sz="1200" dirty="0">
                <a:solidFill>
                  <a:schemeClr val="accent4">
                    <a:lumMod val="10000"/>
                  </a:schemeClr>
                </a:solidFill>
              </a:rPr>
              <a:t>Nordwest- und Innerschweiz</a:t>
            </a:r>
          </a:p>
        </p:txBody>
      </p:sp>
      <p:sp>
        <p:nvSpPr>
          <p:cNvPr id="3" name="Rectangle 2"/>
          <p:cNvSpPr>
            <a:spLocks noChangeArrowheads="1"/>
          </p:cNvSpPr>
          <p:nvPr/>
        </p:nvSpPr>
        <p:spPr bwMode="auto">
          <a:xfrm>
            <a:off x="2641495" y="1798752"/>
            <a:ext cx="3730703" cy="637540"/>
          </a:xfrm>
          <a:prstGeom prst="rect">
            <a:avLst/>
          </a:prstGeom>
          <a:solidFill>
            <a:schemeClr val="bg1">
              <a:lumMod val="20000"/>
              <a:lumOff val="80000"/>
              <a:alpha val="25000"/>
            </a:schemeClr>
          </a:solidFill>
          <a:ln w="9525">
            <a:solidFill>
              <a:srgbClr val="000000"/>
            </a:solidFill>
            <a:miter lim="800000"/>
            <a:headEnd/>
            <a:tailEnd/>
          </a:ln>
        </p:spPr>
        <p:txBody>
          <a:bodyPr rot="0" vert="horz" wrap="square" lIns="25380" tIns="64465" rIns="25380" bIns="64465" anchor="t" anchorCtr="0" upright="1">
            <a:noAutofit/>
          </a:bodyPr>
          <a:lstStyle/>
          <a:p>
            <a:pPr marL="90170" algn="ctr">
              <a:spcAft>
                <a:spcPts val="0"/>
              </a:spcAft>
            </a:pPr>
            <a:r>
              <a:rPr lang="fr-CH" sz="1100" b="1" dirty="0">
                <a:solidFill>
                  <a:schemeClr val="accent4">
                    <a:lumMod val="10000"/>
                  </a:schemeClr>
                </a:solidFill>
                <a:effectLst/>
                <a:latin typeface="Trebuchet MS" panose="020B0603020202020204" pitchFamily="34" charset="0"/>
                <a:ea typeface="Times New Roman"/>
                <a:cs typeface="Arial"/>
              </a:rPr>
              <a:t>Comité des Neuf </a:t>
            </a:r>
            <a:r>
              <a:rPr lang="fr-CH" sz="1100" dirty="0">
                <a:solidFill>
                  <a:schemeClr val="accent4">
                    <a:lumMod val="10000"/>
                  </a:schemeClr>
                </a:solidFill>
                <a:effectLst/>
                <a:latin typeface="Trebuchet MS" panose="020B0603020202020204" pitchFamily="34" charset="0"/>
                <a:ea typeface="Times New Roman"/>
                <a:cs typeface="Arial"/>
              </a:rPr>
              <a:t>/ </a:t>
            </a:r>
            <a:r>
              <a:rPr lang="fr-CH" sz="1100" b="1" dirty="0">
                <a:solidFill>
                  <a:schemeClr val="accent4">
                    <a:lumMod val="10000"/>
                  </a:schemeClr>
                </a:solidFill>
                <a:effectLst/>
                <a:latin typeface="Trebuchet MS" panose="020B0603020202020204" pitchFamily="34" charset="0"/>
                <a:ea typeface="Times New Roman"/>
                <a:cs typeface="Arial"/>
              </a:rPr>
              <a:t>Neunerausschuss </a:t>
            </a:r>
          </a:p>
          <a:p>
            <a:pPr marL="90170" algn="ctr">
              <a:spcAft>
                <a:spcPts val="0"/>
              </a:spcAft>
            </a:pPr>
            <a:r>
              <a:rPr lang="fr-CH" sz="1100" dirty="0">
                <a:solidFill>
                  <a:schemeClr val="accent4">
                    <a:lumMod val="10000"/>
                  </a:schemeClr>
                </a:solidFill>
                <a:latin typeface="Trebuchet MS" panose="020B0603020202020204" pitchFamily="34" charset="0"/>
                <a:ea typeface="Times New Roman"/>
                <a:cs typeface="Arial"/>
              </a:rPr>
              <a:t>3 x 2 Conseillers d’Etat/</a:t>
            </a:r>
            <a:r>
              <a:rPr lang="it-CH" sz="1100" dirty="0">
                <a:solidFill>
                  <a:schemeClr val="accent4">
                    <a:lumMod val="10000"/>
                  </a:schemeClr>
                </a:solidFill>
                <a:latin typeface="Trebuchet MS" panose="020B0603020202020204" pitchFamily="34" charset="0"/>
                <a:ea typeface="Times New Roman"/>
                <a:cs typeface="Arial"/>
              </a:rPr>
              <a:t>Consiglieri</a:t>
            </a:r>
            <a:r>
              <a:rPr lang="de-CH" sz="1100" dirty="0">
                <a:solidFill>
                  <a:schemeClr val="accent4">
                    <a:lumMod val="10000"/>
                  </a:schemeClr>
                </a:solidFill>
                <a:latin typeface="Trebuchet MS" panose="020B0603020202020204" pitchFamily="34" charset="0"/>
                <a:ea typeface="Times New Roman"/>
                <a:cs typeface="Arial"/>
              </a:rPr>
              <a:t> di </a:t>
            </a:r>
            <a:r>
              <a:rPr lang="de-CH" sz="1100" dirty="0" err="1">
                <a:solidFill>
                  <a:schemeClr val="accent4">
                    <a:lumMod val="10000"/>
                  </a:schemeClr>
                </a:solidFill>
                <a:latin typeface="Trebuchet MS" panose="020B0603020202020204" pitchFamily="34" charset="0"/>
                <a:ea typeface="Times New Roman"/>
                <a:cs typeface="Arial"/>
              </a:rPr>
              <a:t>Stato</a:t>
            </a:r>
            <a:endParaRPr lang="de-CH" sz="1100" dirty="0">
              <a:solidFill>
                <a:schemeClr val="accent4">
                  <a:lumMod val="10000"/>
                </a:schemeClr>
              </a:solidFill>
              <a:latin typeface="Trebuchet MS" panose="020B0603020202020204" pitchFamily="34" charset="0"/>
              <a:ea typeface="Times New Roman"/>
              <a:cs typeface="Arial"/>
            </a:endParaRPr>
          </a:p>
          <a:p>
            <a:pPr marL="90170" algn="ctr">
              <a:spcAft>
                <a:spcPts val="0"/>
              </a:spcAft>
            </a:pPr>
            <a:r>
              <a:rPr lang="fr-CH" sz="1100" dirty="0">
                <a:solidFill>
                  <a:schemeClr val="accent4">
                    <a:lumMod val="10000"/>
                  </a:schemeClr>
                </a:solidFill>
                <a:effectLst/>
                <a:latin typeface="Trebuchet MS" panose="020B0603020202020204" pitchFamily="34" charset="0"/>
                <a:ea typeface="Times New Roman"/>
                <a:cs typeface="Arial"/>
              </a:rPr>
              <a:t>3 x 1 secrétaire du concordat/</a:t>
            </a:r>
            <a:r>
              <a:rPr lang="fr-CH" sz="1100" dirty="0" err="1">
                <a:solidFill>
                  <a:schemeClr val="accent4">
                    <a:lumMod val="10000"/>
                  </a:schemeClr>
                </a:solidFill>
                <a:effectLst/>
                <a:latin typeface="Trebuchet MS" panose="020B0603020202020204" pitchFamily="34" charset="0"/>
                <a:ea typeface="Times New Roman"/>
                <a:cs typeface="Arial"/>
              </a:rPr>
              <a:t>segretario</a:t>
            </a:r>
            <a:r>
              <a:rPr lang="fr-CH" sz="1100" dirty="0">
                <a:solidFill>
                  <a:schemeClr val="accent4">
                    <a:lumMod val="10000"/>
                  </a:schemeClr>
                </a:solidFill>
                <a:effectLst/>
                <a:latin typeface="Trebuchet MS" panose="020B0603020202020204" pitchFamily="34" charset="0"/>
                <a:ea typeface="Times New Roman"/>
                <a:cs typeface="Arial"/>
              </a:rPr>
              <a:t> </a:t>
            </a:r>
            <a:r>
              <a:rPr lang="fr-CH" sz="1100" dirty="0" err="1">
                <a:solidFill>
                  <a:schemeClr val="accent4">
                    <a:lumMod val="10000"/>
                  </a:schemeClr>
                </a:solidFill>
                <a:effectLst/>
                <a:latin typeface="Trebuchet MS" panose="020B0603020202020204" pitchFamily="34" charset="0"/>
                <a:ea typeface="Times New Roman"/>
                <a:cs typeface="Arial"/>
              </a:rPr>
              <a:t>del</a:t>
            </a:r>
            <a:r>
              <a:rPr lang="fr-CH" sz="1100" dirty="0">
                <a:solidFill>
                  <a:schemeClr val="accent4">
                    <a:lumMod val="10000"/>
                  </a:schemeClr>
                </a:solidFill>
                <a:effectLst/>
                <a:latin typeface="Trebuchet MS" panose="020B0603020202020204" pitchFamily="34" charset="0"/>
                <a:ea typeface="Times New Roman"/>
                <a:cs typeface="Arial"/>
              </a:rPr>
              <a:t> </a:t>
            </a:r>
            <a:r>
              <a:rPr lang="fr-CH" sz="1100" dirty="0" err="1">
                <a:solidFill>
                  <a:schemeClr val="accent4">
                    <a:lumMod val="10000"/>
                  </a:schemeClr>
                </a:solidFill>
                <a:effectLst/>
                <a:latin typeface="Trebuchet MS" panose="020B0603020202020204" pitchFamily="34" charset="0"/>
                <a:ea typeface="Times New Roman"/>
                <a:cs typeface="Arial"/>
              </a:rPr>
              <a:t>concordato</a:t>
            </a:r>
            <a:endParaRPr lang="fr-CH" sz="1100" dirty="0">
              <a:solidFill>
                <a:schemeClr val="accent4">
                  <a:lumMod val="10000"/>
                </a:schemeClr>
              </a:solidFill>
              <a:effectLst/>
              <a:latin typeface="Trebuchet MS" panose="020B0603020202020204" pitchFamily="34" charset="0"/>
              <a:ea typeface="Times New Roman"/>
            </a:endParaRPr>
          </a:p>
        </p:txBody>
      </p:sp>
      <p:cxnSp>
        <p:nvCxnSpPr>
          <p:cNvPr id="14" name="Connecteur droit 13"/>
          <p:cNvCxnSpPr/>
          <p:nvPr/>
        </p:nvCxnSpPr>
        <p:spPr>
          <a:xfrm flipH="1">
            <a:off x="4427984" y="1434957"/>
            <a:ext cx="1" cy="363795"/>
          </a:xfrm>
          <a:prstGeom prst="line">
            <a:avLst/>
          </a:prstGeom>
          <a:ln w="12700">
            <a:solidFill>
              <a:schemeClr val="accent4">
                <a:lumMod val="10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18" name="Image 17" descr="cellule prison: Une image abstraite d'une cellule de prison">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2030" y="4430752"/>
            <a:ext cx="276225" cy="368300"/>
          </a:xfrm>
          <a:prstGeom prst="rect">
            <a:avLst/>
          </a:prstGeom>
          <a:noFill/>
          <a:ln>
            <a:noFill/>
          </a:ln>
        </p:spPr>
      </p:pic>
      <p:pic>
        <p:nvPicPr>
          <p:cNvPr id="19" name="Image 18" descr="cellule prison: Une image abstraite d'une cellule de prison">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0797" y="4295529"/>
            <a:ext cx="276225" cy="368300"/>
          </a:xfrm>
          <a:prstGeom prst="rect">
            <a:avLst/>
          </a:prstGeom>
          <a:noFill/>
          <a:ln>
            <a:noFill/>
          </a:ln>
        </p:spPr>
      </p:pic>
      <p:pic>
        <p:nvPicPr>
          <p:cNvPr id="20" name="Image 19" descr="cellule prison: Une image abstraite d'une cellule de prison">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0789" y="4501864"/>
            <a:ext cx="276225" cy="368300"/>
          </a:xfrm>
          <a:prstGeom prst="rect">
            <a:avLst/>
          </a:prstGeom>
          <a:noFill/>
          <a:ln>
            <a:noFill/>
          </a:ln>
        </p:spPr>
      </p:pic>
      <p:pic>
        <p:nvPicPr>
          <p:cNvPr id="21" name="Image 20" descr="cellule prison: Une image abstraite d'une cellule de prison">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3569" y="4850914"/>
            <a:ext cx="276225" cy="368300"/>
          </a:xfrm>
          <a:prstGeom prst="rect">
            <a:avLst/>
          </a:prstGeom>
          <a:noFill/>
          <a:ln>
            <a:noFill/>
          </a:ln>
        </p:spPr>
      </p:pic>
      <p:pic>
        <p:nvPicPr>
          <p:cNvPr id="22" name="Image 21" descr="cellule prison: Une image abstraite d'une cellule de prison">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5413" y="4941168"/>
            <a:ext cx="276225" cy="368300"/>
          </a:xfrm>
          <a:prstGeom prst="rect">
            <a:avLst/>
          </a:prstGeom>
          <a:noFill/>
          <a:ln>
            <a:noFill/>
          </a:ln>
        </p:spPr>
      </p:pic>
      <p:pic>
        <p:nvPicPr>
          <p:cNvPr id="24" name="Image 23" descr="cellule prison: Une image abstraite d'une cellule de prison">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5489" y="4260023"/>
            <a:ext cx="276225" cy="368300"/>
          </a:xfrm>
          <a:prstGeom prst="rect">
            <a:avLst/>
          </a:prstGeom>
          <a:noFill/>
          <a:ln>
            <a:noFill/>
          </a:ln>
        </p:spPr>
      </p:pic>
      <p:pic>
        <p:nvPicPr>
          <p:cNvPr id="25" name="Image 24" descr="cellule prison: Une image abstraite d'une cellule de prison">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281" y="4356100"/>
            <a:ext cx="276225" cy="368300"/>
          </a:xfrm>
          <a:prstGeom prst="rect">
            <a:avLst/>
          </a:prstGeom>
          <a:noFill/>
          <a:ln>
            <a:noFill/>
          </a:ln>
        </p:spPr>
      </p:pic>
      <p:pic>
        <p:nvPicPr>
          <p:cNvPr id="26" name="Image 25" descr="cellule prison: Une image abstraite d'une cellule de prison">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020" y="4540250"/>
            <a:ext cx="276225" cy="368300"/>
          </a:xfrm>
          <a:prstGeom prst="rect">
            <a:avLst/>
          </a:prstGeom>
          <a:noFill/>
          <a:ln>
            <a:noFill/>
          </a:ln>
        </p:spPr>
      </p:pic>
      <p:sp>
        <p:nvSpPr>
          <p:cNvPr id="27" name="Oval 70"/>
          <p:cNvSpPr>
            <a:spLocks noChangeArrowheads="1"/>
          </p:cNvSpPr>
          <p:nvPr/>
        </p:nvSpPr>
        <p:spPr bwMode="auto">
          <a:xfrm>
            <a:off x="3403130" y="2605074"/>
            <a:ext cx="2640790" cy="695411"/>
          </a:xfrm>
          <a:prstGeom prst="ellipse">
            <a:avLst/>
          </a:prstGeom>
          <a:noFill/>
          <a:ln w="9525">
            <a:solidFill>
              <a:schemeClr val="accent2">
                <a:lumMod val="60000"/>
                <a:lumOff val="40000"/>
              </a:schemeClr>
            </a:solidFill>
            <a:round/>
            <a:headEnd/>
            <a:tailEnd/>
          </a:ln>
        </p:spPr>
        <p:txBody>
          <a:bodyPr rot="0" vert="horz" wrap="square" lIns="128930" tIns="64465" rIns="128930" bIns="64465" anchor="t" anchorCtr="0" upright="1">
            <a:noAutofit/>
          </a:bodyPr>
          <a:lstStyle/>
          <a:p>
            <a:pPr marL="0" marR="0" lvl="0" indent="0" algn="ctr" defTabSz="914400" eaLnBrk="1" fontAlgn="auto" latinLnBrk="0" hangingPunct="1">
              <a:lnSpc>
                <a:spcPct val="100000"/>
              </a:lnSpc>
              <a:spcBef>
                <a:spcPts val="400"/>
              </a:spcBef>
              <a:spcAft>
                <a:spcPts val="0"/>
              </a:spcAft>
              <a:buClrTx/>
              <a:buSzTx/>
              <a:buFontTx/>
              <a:buNone/>
              <a:tabLst/>
              <a:defRPr/>
            </a:pPr>
            <a:r>
              <a:rPr lang="fr-CH" sz="1000" dirty="0">
                <a:solidFill>
                  <a:schemeClr val="accent2">
                    <a:lumMod val="75000"/>
                  </a:schemeClr>
                </a:solidFill>
              </a:rPr>
              <a:t>Conférence des secrétaires</a:t>
            </a:r>
            <a:endParaRPr lang="en-GB" sz="1000" kern="0" dirty="0">
              <a:solidFill>
                <a:schemeClr val="accent2">
                  <a:lumMod val="75000"/>
                </a:schemeClr>
              </a:solidFill>
              <a:ea typeface="Times New Roman"/>
              <a:cs typeface="Arial"/>
            </a:endParaRPr>
          </a:p>
          <a:p>
            <a:pPr lvl="0" algn="ctr"/>
            <a:r>
              <a:rPr lang="de-CH" sz="1000" dirty="0" err="1">
                <a:solidFill>
                  <a:schemeClr val="accent2">
                    <a:lumMod val="75000"/>
                  </a:schemeClr>
                </a:solidFill>
              </a:rPr>
              <a:t>Conferenza</a:t>
            </a:r>
            <a:r>
              <a:rPr lang="de-CH" sz="1000" dirty="0">
                <a:solidFill>
                  <a:schemeClr val="accent2">
                    <a:lumMod val="75000"/>
                  </a:schemeClr>
                </a:solidFill>
              </a:rPr>
              <a:t> </a:t>
            </a:r>
            <a:r>
              <a:rPr lang="de-CH" sz="1000" dirty="0" err="1">
                <a:solidFill>
                  <a:schemeClr val="accent2">
                    <a:lumMod val="75000"/>
                  </a:schemeClr>
                </a:solidFill>
              </a:rPr>
              <a:t>dei</a:t>
            </a:r>
            <a:r>
              <a:rPr lang="de-CH" sz="1000" dirty="0">
                <a:solidFill>
                  <a:schemeClr val="accent2">
                    <a:lumMod val="75000"/>
                  </a:schemeClr>
                </a:solidFill>
              </a:rPr>
              <a:t> </a:t>
            </a:r>
            <a:r>
              <a:rPr lang="de-CH" sz="1000" dirty="0" err="1">
                <a:solidFill>
                  <a:schemeClr val="accent2">
                    <a:lumMod val="75000"/>
                  </a:schemeClr>
                </a:solidFill>
              </a:rPr>
              <a:t>segretari</a:t>
            </a:r>
            <a:endParaRPr lang="de-CH" sz="1000" dirty="0">
              <a:solidFill>
                <a:schemeClr val="accent2">
                  <a:lumMod val="75000"/>
                </a:schemeClr>
              </a:solidFill>
            </a:endParaRPr>
          </a:p>
        </p:txBody>
      </p:sp>
    </p:spTree>
    <p:extLst>
      <p:ext uri="{BB962C8B-B14F-4D97-AF65-F5344CB8AC3E}">
        <p14:creationId xmlns:p14="http://schemas.microsoft.com/office/powerpoint/2010/main" val="1106591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CH" b="1" dirty="0">
              <a:solidFill>
                <a:schemeClr val="tx2">
                  <a:lumMod val="50000"/>
                </a:schemeClr>
              </a:solidFill>
              <a:latin typeface="Century" panose="02040604050505020304" pitchFamily="18" charset="0"/>
            </a:endParaRPr>
          </a:p>
          <a:p>
            <a:pPr marL="0" indent="0" algn="ctr">
              <a:buNone/>
            </a:pPr>
            <a:endParaRPr lang="fr-CH" sz="1000" b="1" dirty="0">
              <a:solidFill>
                <a:schemeClr val="tx2">
                  <a:lumMod val="50000"/>
                </a:schemeClr>
              </a:solidFill>
              <a:latin typeface="Century" panose="02040604050505020304" pitchFamily="18" charset="0"/>
            </a:endParaRPr>
          </a:p>
          <a:p>
            <a:pPr marL="0" indent="0" algn="ctr">
              <a:spcBef>
                <a:spcPts val="600"/>
              </a:spcBef>
              <a:buNone/>
            </a:pPr>
            <a:r>
              <a:rPr lang="pt-BR" sz="2400" b="1" dirty="0">
                <a:solidFill>
                  <a:schemeClr val="tx2">
                    <a:lumMod val="50000"/>
                  </a:schemeClr>
                </a:solidFill>
                <a:latin typeface="Century" panose="02040604050505020304" pitchFamily="18" charset="0"/>
              </a:rPr>
              <a:t>La Conferenza latina dei capi dei dipartimenti di giustizia e polizia (CLDGP)</a:t>
            </a:r>
          </a:p>
          <a:p>
            <a:pPr marL="0" indent="0" algn="ctr">
              <a:spcBef>
                <a:spcPts val="600"/>
              </a:spcBef>
              <a:buNone/>
            </a:pPr>
            <a:endParaRPr lang="pt-BR" sz="2400" b="1" dirty="0">
              <a:solidFill>
                <a:schemeClr val="tx2">
                  <a:lumMod val="50000"/>
                </a:schemeClr>
              </a:solidFill>
              <a:latin typeface="Century" panose="02040604050505020304" pitchFamily="18" charset="0"/>
            </a:endParaRPr>
          </a:p>
          <a:p>
            <a:pPr marL="0" indent="0" algn="ctr">
              <a:spcBef>
                <a:spcPts val="600"/>
              </a:spcBef>
              <a:buNone/>
            </a:pPr>
            <a:endParaRPr lang="pt-BR" sz="2400" b="1" dirty="0">
              <a:solidFill>
                <a:schemeClr val="tx2">
                  <a:lumMod val="50000"/>
                </a:schemeClr>
              </a:solidFill>
              <a:latin typeface="Century" panose="02040604050505020304" pitchFamily="18" charset="0"/>
            </a:endParaRPr>
          </a:p>
          <a:p>
            <a:pPr marL="0" indent="0" algn="ctr">
              <a:spcBef>
                <a:spcPts val="600"/>
              </a:spcBef>
              <a:buNone/>
            </a:pPr>
            <a:r>
              <a:rPr lang="pt-BR" sz="2400" b="1" dirty="0">
                <a:solidFill>
                  <a:schemeClr val="tx1">
                    <a:lumMod val="65000"/>
                    <a:lumOff val="35000"/>
                  </a:schemeClr>
                </a:solidFill>
                <a:latin typeface="Century" panose="02040604050505020304" pitchFamily="18" charset="0"/>
              </a:rPr>
              <a:t>La Conférence latine des chefs des départements de justice et police (CLDJP)</a:t>
            </a:r>
            <a:endParaRPr lang="fr-CH" sz="2400" b="1" dirty="0">
              <a:solidFill>
                <a:schemeClr val="tx1">
                  <a:lumMod val="65000"/>
                  <a:lumOff val="35000"/>
                </a:schemeClr>
              </a:solidFill>
              <a:latin typeface="Century" panose="02040604050505020304" pitchFamily="18" charset="0"/>
            </a:endParaRPr>
          </a:p>
        </p:txBody>
      </p:sp>
      <p:sp>
        <p:nvSpPr>
          <p:cNvPr id="2" name="Espace réservé du numéro de diapositive 1"/>
          <p:cNvSpPr>
            <a:spLocks noGrp="1"/>
          </p:cNvSpPr>
          <p:nvPr>
            <p:ph type="sldNum" sz="quarter" idx="12"/>
          </p:nvPr>
        </p:nvSpPr>
        <p:spPr/>
        <p:txBody>
          <a:bodyPr/>
          <a:lstStyle/>
          <a:p>
            <a:fld id="{4C29F1FC-0CA8-4C89-ADCE-CF0E748FA619}" type="slidenum">
              <a:rPr lang="fr-CH" sz="900" smtClean="0">
                <a:solidFill>
                  <a:prstClr val="black">
                    <a:tint val="75000"/>
                  </a:prstClr>
                </a:solidFill>
                <a:latin typeface="Cambria" panose="02040503050406030204" pitchFamily="18" charset="0"/>
              </a:rPr>
              <a:pPr/>
              <a:t>9</a:t>
            </a:fld>
            <a:endParaRPr lang="fr-CH" sz="900" dirty="0">
              <a:solidFill>
                <a:prstClr val="black">
                  <a:tint val="75000"/>
                </a:prstClr>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61071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1560" y="1268759"/>
            <a:ext cx="7560840" cy="338554"/>
          </a:xfrm>
          <a:prstGeom prst="rect">
            <a:avLst/>
          </a:prstGeom>
        </p:spPr>
        <p:txBody>
          <a:bodyPr wrap="square">
            <a:spAutoFit/>
          </a:bodyPr>
          <a:lstStyle/>
          <a:p>
            <a:pPr lvl="0">
              <a:spcBef>
                <a:spcPct val="20000"/>
              </a:spcBef>
            </a:pPr>
            <a:r>
              <a:rPr lang="fr-CH" sz="1600" b="1" i="1" dirty="0">
                <a:solidFill>
                  <a:schemeClr val="tx1">
                    <a:lumMod val="65000"/>
                    <a:lumOff val="35000"/>
                  </a:schemeClr>
                </a:solidFill>
                <a:latin typeface="Century" panose="02040604050505020304" pitchFamily="18" charset="0"/>
              </a:rPr>
              <a:t>La </a:t>
            </a:r>
            <a:r>
              <a:rPr lang="fr-CH" sz="1600" b="1" i="1" dirty="0" err="1">
                <a:solidFill>
                  <a:schemeClr val="tx1">
                    <a:lumMod val="65000"/>
                    <a:lumOff val="35000"/>
                  </a:schemeClr>
                </a:solidFill>
                <a:latin typeface="Century" panose="02040604050505020304" pitchFamily="18" charset="0"/>
              </a:rPr>
              <a:t>struttura</a:t>
            </a:r>
            <a:r>
              <a:rPr lang="fr-CH" sz="1600" b="1" i="1" dirty="0">
                <a:solidFill>
                  <a:schemeClr val="tx1">
                    <a:lumMod val="65000"/>
                    <a:lumOff val="35000"/>
                  </a:schemeClr>
                </a:solidFill>
                <a:latin typeface="Century" panose="02040604050505020304" pitchFamily="18" charset="0"/>
              </a:rPr>
              <a:t> </a:t>
            </a:r>
            <a:r>
              <a:rPr lang="fr-CH" sz="1600" b="1" i="1" dirty="0" err="1">
                <a:solidFill>
                  <a:schemeClr val="tx1">
                    <a:lumMod val="65000"/>
                    <a:lumOff val="35000"/>
                  </a:schemeClr>
                </a:solidFill>
                <a:latin typeface="Century" panose="02040604050505020304" pitchFamily="18" charset="0"/>
              </a:rPr>
              <a:t>latina</a:t>
            </a:r>
            <a:endParaRPr lang="fr-CH" sz="1600" b="1" i="1" dirty="0">
              <a:solidFill>
                <a:schemeClr val="tx1">
                  <a:lumMod val="65000"/>
                  <a:lumOff val="35000"/>
                </a:schemeClr>
              </a:solidFill>
              <a:latin typeface="Century" panose="02040604050505020304" pitchFamily="18" charset="0"/>
            </a:endParaRPr>
          </a:p>
        </p:txBody>
      </p:sp>
    </p:spTree>
    <p:extLst>
      <p:ext uri="{BB962C8B-B14F-4D97-AF65-F5344CB8AC3E}">
        <p14:creationId xmlns:p14="http://schemas.microsoft.com/office/powerpoint/2010/main" val="168887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
                                        <p:tgtEl>
                                          <p:spTgt spid="3">
                                            <p:txEl>
                                              <p:pRg st="5" end="5"/>
                                            </p:txEl>
                                          </p:spTgt>
                                        </p:tgtEl>
                                      </p:cBhvr>
                                    </p:animEffect>
                                    <p:anim calcmode="lin" valueType="num">
                                      <p:cBhvr>
                                        <p:cTn id="14" dur="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5" dur="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1956</Words>
  <Application>Microsoft Office PowerPoint</Application>
  <PresentationFormat>Presentazione su schermo (4:3)</PresentationFormat>
  <Paragraphs>617</Paragraphs>
  <Slides>62</Slides>
  <Notes>2</Notes>
  <HiddenSlides>0</HiddenSlides>
  <MMClips>0</MMClips>
  <ScaleCrop>false</ScaleCrop>
  <HeadingPairs>
    <vt:vector size="6" baseType="variant">
      <vt:variant>
        <vt:lpstr>Tema</vt:lpstr>
      </vt:variant>
      <vt:variant>
        <vt:i4>2</vt:i4>
      </vt:variant>
      <vt:variant>
        <vt:lpstr>Server OLE incorporati</vt:lpstr>
      </vt:variant>
      <vt:variant>
        <vt:i4>1</vt:i4>
      </vt:variant>
      <vt:variant>
        <vt:lpstr>Titoli diapositive</vt:lpstr>
      </vt:variant>
      <vt:variant>
        <vt:i4>62</vt:i4>
      </vt:variant>
    </vt:vector>
  </HeadingPairs>
  <TitlesOfParts>
    <vt:vector size="65" baseType="lpstr">
      <vt:lpstr>1_Thème Office</vt:lpstr>
      <vt:lpstr>Thème Office</vt:lpstr>
      <vt:lpstr>Document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Etat de Fribourg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Péquignot Blaise</dc:creator>
  <cp:lastModifiedBy>Augusta Bullo</cp:lastModifiedBy>
  <cp:revision>122</cp:revision>
  <cp:lastPrinted>2017-02-02T22:04:39Z</cp:lastPrinted>
  <dcterms:created xsi:type="dcterms:W3CDTF">2017-02-01T13:51:39Z</dcterms:created>
  <dcterms:modified xsi:type="dcterms:W3CDTF">2017-12-07T13:06:14Z</dcterms:modified>
</cp:coreProperties>
</file>